
<file path=[Content_Types].xml><?xml version="1.0" encoding="utf-8"?>
<Types xmlns="http://schemas.openxmlformats.org/package/2006/content-types">
  <Default Extension="jfif" ContentType="image/jpeg"/>
  <Default Extension="png" ContentType="image/png"/>
  <Default Extension="48"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handoutMasterIdLst>
    <p:handoutMasterId r:id="rId67"/>
  </p:handout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363"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02" r:id="rId61"/>
    <p:sldId id="303" r:id="rId62"/>
    <p:sldId id="304" r:id="rId63"/>
    <p:sldId id="305" r:id="rId64"/>
    <p:sldId id="30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p:cViewPr varScale="1">
        <p:scale>
          <a:sx n="87" d="100"/>
          <a:sy n="87" d="100"/>
        </p:scale>
        <p:origin x="514" y="115"/>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9/19/2021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9/19/2021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2" name="Rectangle 1">
            <a:extLst>
              <a:ext uri="{FF2B5EF4-FFF2-40B4-BE49-F238E27FC236}">
                <a16:creationId xmlns:a16="http://schemas.microsoft.com/office/drawing/2014/main" id="{9995AFC4-FEBC-4486-9080-805BFBB56CD8}"/>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1" name="Rectangle 20">
            <a:extLst>
              <a:ext uri="{FF2B5EF4-FFF2-40B4-BE49-F238E27FC236}">
                <a16:creationId xmlns:a16="http://schemas.microsoft.com/office/drawing/2014/main" id="{0BA5842E-9B71-43B8-82A7-93428935B393}"/>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&lt;&lt;Student ID&gt;&gt;| &lt;&lt;Student Name&gt;&gt; | &lt;&lt;Project ID&gt;&gt;</a:t>
            </a:r>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
        <p:nvSpPr>
          <p:cNvPr id="5" name="Rectangle 4">
            <a:extLst>
              <a:ext uri="{FF2B5EF4-FFF2-40B4-BE49-F238E27FC236}">
                <a16:creationId xmlns:a16="http://schemas.microsoft.com/office/drawing/2014/main" id="{C33085FE-2A9E-4348-AD72-C4CEBAEF2C4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439400" y="6536937"/>
            <a:ext cx="914400" cy="276999"/>
          </a:xfrm>
          <a:prstGeom prst="rect">
            <a:avLst/>
          </a:prstGeom>
          <a:noFill/>
        </p:spPr>
        <p:txBody>
          <a:bodyPr wrap="square" rtlCol="0">
            <a:spAutoFit/>
          </a:bodyPr>
          <a:lstStyle/>
          <a:p>
            <a:fld id="{98C4007C-554A-4B16-A31C-089CB53EF86F}" type="datetime1">
              <a:rPr lang="en-US" sz="1200" b="1" smtClean="0"/>
              <a:t>9/19/2021</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fif"/><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48"/><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5.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6.jpe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109/ACCESS.2020.2983725"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855B651-6855-497B-8F65-A1C7D11C576A}"/>
              </a:ext>
            </a:extLst>
          </p:cNvPr>
          <p:cNvSpPr>
            <a:spLocks noGrp="1"/>
          </p:cNvSpPr>
          <p:nvPr>
            <p:ph type="ctrTitle"/>
          </p:nvPr>
        </p:nvSpPr>
        <p:spPr>
          <a:xfrm>
            <a:off x="838200" y="1066800"/>
            <a:ext cx="10439400" cy="2035174"/>
          </a:xfrm>
        </p:spPr>
        <p:txBody>
          <a:bodyPr anchor="t">
            <a:normAutofit fontScale="90000"/>
          </a:bodyPr>
          <a:lstStyle/>
          <a:p>
            <a:r>
              <a:rPr lang="en-US" sz="4900" b="1" dirty="0">
                <a:latin typeface="+mn-lt"/>
              </a:rPr>
              <a:t>A</a:t>
            </a:r>
            <a:r>
              <a:rPr lang="en-US" sz="4900" b="1" dirty="0">
                <a:effectLst/>
                <a:latin typeface="+mn-lt"/>
              </a:rPr>
              <a:t> PERSONAL </a:t>
            </a:r>
            <a:r>
              <a:rPr lang="en-US" sz="4900" b="1" dirty="0">
                <a:latin typeface="+mn-lt"/>
              </a:rPr>
              <a:t>T</a:t>
            </a:r>
            <a:r>
              <a:rPr lang="en-US" sz="4900" b="1" dirty="0">
                <a:effectLst/>
                <a:latin typeface="+mn-lt"/>
              </a:rPr>
              <a:t>RAINER APP </a:t>
            </a:r>
            <a:br>
              <a:rPr lang="en-US" sz="4900" b="1" dirty="0">
                <a:effectLst/>
                <a:latin typeface="+mn-lt"/>
              </a:rPr>
            </a:br>
            <a:r>
              <a:rPr lang="en-US" sz="4900" b="1" dirty="0">
                <a:effectLst/>
                <a:latin typeface="+mn-lt"/>
              </a:rPr>
              <a:t>TO SELF-TRAIN AND IMPROVE </a:t>
            </a:r>
            <a:r>
              <a:rPr lang="en-US" sz="4900" b="1" dirty="0">
                <a:latin typeface="+mn-lt"/>
              </a:rPr>
              <a:t>P</a:t>
            </a:r>
            <a:r>
              <a:rPr lang="en-US" sz="4900" b="1" dirty="0">
                <a:effectLst/>
                <a:latin typeface="+mn-lt"/>
              </a:rPr>
              <a:t>RESENTATION </a:t>
            </a:r>
            <a:r>
              <a:rPr lang="en-US" sz="4900" b="1" dirty="0">
                <a:latin typeface="+mn-lt"/>
              </a:rPr>
              <a:t>S</a:t>
            </a:r>
            <a:r>
              <a:rPr lang="en-US" sz="4900" b="1" dirty="0">
                <a:effectLst/>
                <a:latin typeface="+mn-lt"/>
              </a:rPr>
              <a:t>KILLS</a:t>
            </a:r>
            <a:br>
              <a:rPr lang="en-US" dirty="0">
                <a:effectLst/>
              </a:rPr>
            </a:br>
            <a:endParaRPr lang="en-US" dirty="0"/>
          </a:p>
        </p:txBody>
      </p:sp>
      <p:sp>
        <p:nvSpPr>
          <p:cNvPr id="7" name="Subtitle 4">
            <a:extLst>
              <a:ext uri="{FF2B5EF4-FFF2-40B4-BE49-F238E27FC236}">
                <a16:creationId xmlns:a16="http://schemas.microsoft.com/office/drawing/2014/main" id="{33EAE860-BD69-4EC1-988A-B7AF52F7F6C7}"/>
              </a:ext>
            </a:extLst>
          </p:cNvPr>
          <p:cNvSpPr>
            <a:spLocks noGrp="1"/>
          </p:cNvSpPr>
          <p:nvPr>
            <p:ph type="subTitle" idx="1"/>
          </p:nvPr>
        </p:nvSpPr>
        <p:spPr>
          <a:xfrm>
            <a:off x="1828799" y="3657600"/>
            <a:ext cx="8534400" cy="914400"/>
          </a:xfrm>
        </p:spPr>
        <p:txBody>
          <a:bodyPr>
            <a:normAutofit/>
          </a:bodyPr>
          <a:lstStyle/>
          <a:p>
            <a:pPr algn="ctr"/>
            <a:r>
              <a:rPr lang="en-US" sz="4000" b="0" i="0" dirty="0">
                <a:effectLst/>
              </a:rPr>
              <a:t>21_22-J 02</a:t>
            </a:r>
          </a:p>
        </p:txBody>
      </p:sp>
      <p:pic>
        <p:nvPicPr>
          <p:cNvPr id="8" name="Picture 7" descr="Logo&#10;&#10;Description automatically generated">
            <a:extLst>
              <a:ext uri="{FF2B5EF4-FFF2-40B4-BE49-F238E27FC236}">
                <a16:creationId xmlns:a16="http://schemas.microsoft.com/office/drawing/2014/main" id="{F941442D-D1D9-440C-8510-59B6AD35B1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583" t="42417" r="16192" b="39874"/>
          <a:stretch/>
        </p:blipFill>
        <p:spPr>
          <a:xfrm>
            <a:off x="4010890" y="4953000"/>
            <a:ext cx="4170217" cy="1066801"/>
          </a:xfrm>
          <a:prstGeom prst="rect">
            <a:avLst/>
          </a:prstGeom>
        </p:spPr>
      </p:pic>
    </p:spTree>
    <p:extLst>
      <p:ext uri="{BB962C8B-B14F-4D97-AF65-F5344CB8AC3E}">
        <p14:creationId xmlns:p14="http://schemas.microsoft.com/office/powerpoint/2010/main" val="38138873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14D1-2D84-470C-913F-1D5276DF2540}"/>
              </a:ext>
            </a:extLst>
          </p:cNvPr>
          <p:cNvSpPr txBox="1">
            <a:spLocks/>
          </p:cNvSpPr>
          <p:nvPr/>
        </p:nvSpPr>
        <p:spPr>
          <a:xfrm>
            <a:off x="304800" y="2516055"/>
            <a:ext cx="31242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nSpc>
                <a:spcPct val="120000"/>
              </a:lnSpc>
            </a:pPr>
            <a:r>
              <a:rPr lang="en-US" sz="3600" b="1" dirty="0">
                <a:latin typeface="Cambria" panose="02040503050406030204" pitchFamily="18" charset="0"/>
                <a:ea typeface="Cambria" panose="02040503050406030204" pitchFamily="18" charset="0"/>
              </a:rPr>
              <a:t>SYSTEM </a:t>
            </a:r>
          </a:p>
          <a:p>
            <a:pPr>
              <a:lnSpc>
                <a:spcPct val="120000"/>
              </a:lnSpc>
            </a:pPr>
            <a:r>
              <a:rPr lang="en-US" sz="3600" b="1" dirty="0">
                <a:latin typeface="Cambria" panose="02040503050406030204" pitchFamily="18" charset="0"/>
                <a:ea typeface="Cambria" panose="02040503050406030204" pitchFamily="18" charset="0"/>
              </a:rPr>
              <a:t>OVERVIEW</a:t>
            </a:r>
          </a:p>
        </p:txBody>
      </p:sp>
      <p:pic>
        <p:nvPicPr>
          <p:cNvPr id="3" name="Picture 2" descr="Diagram&#10;&#10;Description automatically generated">
            <a:extLst>
              <a:ext uri="{FF2B5EF4-FFF2-40B4-BE49-F238E27FC236}">
                <a16:creationId xmlns:a16="http://schemas.microsoft.com/office/drawing/2014/main" id="{BB1E2C20-28D2-4C3C-91A5-C0B6794821ED}"/>
              </a:ext>
            </a:extLst>
          </p:cNvPr>
          <p:cNvPicPr>
            <a:picLocks noChangeAspect="1"/>
          </p:cNvPicPr>
          <p:nvPr/>
        </p:nvPicPr>
        <p:blipFill rotWithShape="1">
          <a:blip r:embed="rId2">
            <a:extLst>
              <a:ext uri="{28A0092B-C50C-407E-A947-70E740481C1C}">
                <a14:useLocalDpi xmlns:a14="http://schemas.microsoft.com/office/drawing/2010/main" val="0"/>
              </a:ext>
            </a:extLst>
          </a:blip>
          <a:srcRect r="1589" b="8254"/>
          <a:stretch/>
        </p:blipFill>
        <p:spPr>
          <a:xfrm>
            <a:off x="3581400" y="121702"/>
            <a:ext cx="8382000" cy="6431498"/>
          </a:xfrm>
          <a:prstGeom prst="rect">
            <a:avLst/>
          </a:prstGeom>
        </p:spPr>
      </p:pic>
      <p:pic>
        <p:nvPicPr>
          <p:cNvPr id="4" name="Picture 3" descr="Logo&#10;&#10;Description automatically generated">
            <a:extLst>
              <a:ext uri="{FF2B5EF4-FFF2-40B4-BE49-F238E27FC236}">
                <a16:creationId xmlns:a16="http://schemas.microsoft.com/office/drawing/2014/main" id="{8896A3AE-5BCD-498D-A49B-DFE55EEDCB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725" t="30691" r="27723" b="28275"/>
          <a:stretch/>
        </p:blipFill>
        <p:spPr>
          <a:xfrm>
            <a:off x="1530350" y="3733800"/>
            <a:ext cx="673100" cy="59330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6103D64F-F2BE-485F-9B87-83F8EAA24F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100331744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98F9D-2EF2-43CB-B0CA-749DE45370AD}"/>
              </a:ext>
            </a:extLst>
          </p:cNvPr>
          <p:cNvSpPr txBox="1">
            <a:spLocks/>
          </p:cNvSpPr>
          <p:nvPr/>
        </p:nvSpPr>
        <p:spPr>
          <a:xfrm>
            <a:off x="2491877" y="2856053"/>
            <a:ext cx="7208246"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IT18205152 | Shehara A.K.G.H</a:t>
            </a:r>
          </a:p>
        </p:txBody>
      </p:sp>
      <p:sp>
        <p:nvSpPr>
          <p:cNvPr id="6" name="Text Placeholder 5">
            <a:extLst>
              <a:ext uri="{FF2B5EF4-FFF2-40B4-BE49-F238E27FC236}">
                <a16:creationId xmlns:a16="http://schemas.microsoft.com/office/drawing/2014/main" id="{AAFA53AF-49A1-4DE2-B07B-A8F3F8F8AF2B}"/>
              </a:ext>
            </a:extLst>
          </p:cNvPr>
          <p:cNvSpPr txBox="1">
            <a:spLocks/>
          </p:cNvSpPr>
          <p:nvPr/>
        </p:nvSpPr>
        <p:spPr>
          <a:xfrm>
            <a:off x="914400" y="4713277"/>
            <a:ext cx="10363200" cy="86064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Provide incorrect pronunciation and vocabulary mistakes</a:t>
            </a:r>
          </a:p>
        </p:txBody>
      </p:sp>
      <p:pic>
        <p:nvPicPr>
          <p:cNvPr id="7" name="Picture 6" descr="A picture containing person, person, wall, posing&#10;&#10;Description automatically generated">
            <a:extLst>
              <a:ext uri="{FF2B5EF4-FFF2-40B4-BE49-F238E27FC236}">
                <a16:creationId xmlns:a16="http://schemas.microsoft.com/office/drawing/2014/main" id="{675E2548-51B0-437B-873E-22F2AE76FB4E}"/>
              </a:ext>
            </a:extLst>
          </p:cNvPr>
          <p:cNvPicPr>
            <a:picLocks noChangeAspect="1"/>
          </p:cNvPicPr>
          <p:nvPr/>
        </p:nvPicPr>
        <p:blipFill rotWithShape="1">
          <a:blip r:embed="rId2">
            <a:extLst>
              <a:ext uri="{28A0092B-C50C-407E-A947-70E740481C1C}">
                <a14:useLocalDpi xmlns:a14="http://schemas.microsoft.com/office/drawing/2010/main" val="0"/>
              </a:ext>
            </a:extLst>
          </a:blip>
          <a:srcRect l="11651" t="6625" r="17206"/>
          <a:stretch/>
        </p:blipFill>
        <p:spPr>
          <a:xfrm>
            <a:off x="8915400" y="304800"/>
            <a:ext cx="2791884" cy="2604109"/>
          </a:xfrm>
          <a:prstGeom prst="rect">
            <a:avLst/>
          </a:prstGeom>
        </p:spPr>
      </p:pic>
      <p:sp>
        <p:nvSpPr>
          <p:cNvPr id="8" name="TextBox 7">
            <a:extLst>
              <a:ext uri="{FF2B5EF4-FFF2-40B4-BE49-F238E27FC236}">
                <a16:creationId xmlns:a16="http://schemas.microsoft.com/office/drawing/2014/main" id="{139916A0-D14B-4BEC-A593-C09FCE09B07E}"/>
              </a:ext>
            </a:extLst>
          </p:cNvPr>
          <p:cNvSpPr txBox="1"/>
          <p:nvPr/>
        </p:nvSpPr>
        <p:spPr>
          <a:xfrm>
            <a:off x="3581400" y="3882280"/>
            <a:ext cx="5029200" cy="830997"/>
          </a:xfrm>
          <a:prstGeom prst="rect">
            <a:avLst/>
          </a:prstGeom>
          <a:noFill/>
        </p:spPr>
        <p:txBody>
          <a:bodyPr wrap="square" rtlCol="0">
            <a:spAutoFit/>
          </a:bodyPr>
          <a:lstStyle/>
          <a:p>
            <a:r>
              <a:rPr lang="en-US" sz="2400" b="0" i="0" dirty="0">
                <a:solidFill>
                  <a:schemeClr val="tx1">
                    <a:lumMod val="75000"/>
                    <a:lumOff val="25000"/>
                  </a:schemeClr>
                </a:solidFill>
                <a:effectLst/>
              </a:rPr>
              <a:t>Specializing in Software Engineering</a:t>
            </a:r>
          </a:p>
          <a:p>
            <a:endParaRPr lang="en-US" sz="2400" dirty="0">
              <a:solidFill>
                <a:schemeClr val="tx1">
                  <a:lumMod val="75000"/>
                  <a:lumOff val="25000"/>
                </a:schemeClr>
              </a:solidFill>
            </a:endParaRPr>
          </a:p>
        </p:txBody>
      </p:sp>
      <p:pic>
        <p:nvPicPr>
          <p:cNvPr id="9" name="Picture 8" descr="Graphical user interface, application&#10;&#10;Description automatically generated">
            <a:extLst>
              <a:ext uri="{FF2B5EF4-FFF2-40B4-BE49-F238E27FC236}">
                <a16:creationId xmlns:a16="http://schemas.microsoft.com/office/drawing/2014/main" id="{FC8D1649-BA54-4779-9BFF-92B8B56DC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20" y="-304800"/>
            <a:ext cx="1474560" cy="1474560"/>
          </a:xfrm>
          <a:prstGeom prst="rect">
            <a:avLst/>
          </a:prstGeom>
        </p:spPr>
      </p:pic>
    </p:spTree>
    <p:extLst>
      <p:ext uri="{BB962C8B-B14F-4D97-AF65-F5344CB8AC3E}">
        <p14:creationId xmlns:p14="http://schemas.microsoft.com/office/powerpoint/2010/main" val="14356382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39868-24AC-40B2-9A21-8EE2CDE49B07}"/>
              </a:ext>
            </a:extLst>
          </p:cNvPr>
          <p:cNvSpPr/>
          <p:nvPr/>
        </p:nvSpPr>
        <p:spPr>
          <a:xfrm>
            <a:off x="609600" y="2309195"/>
            <a:ext cx="6400800" cy="2632516"/>
          </a:xfrm>
          <a:prstGeom prst="rect">
            <a:avLst/>
          </a:prstGeom>
        </p:spPr>
        <p:txBody>
          <a:bodyPr wrap="square">
            <a:spAutoFit/>
          </a:bodyPr>
          <a:lstStyle/>
          <a:p>
            <a:pPr marL="285750" marR="0" indent="-285750">
              <a:lnSpc>
                <a:spcPct val="115000"/>
              </a:lnSpc>
              <a:spcBef>
                <a:spcPts val="0"/>
              </a:spcBef>
              <a:spcAft>
                <a:spcPts val="1000"/>
              </a:spcAft>
              <a:buFont typeface="Wingdings" panose="05000000000000000000" pitchFamily="2" charset="2"/>
              <a:buChar char="§"/>
            </a:pPr>
            <a:r>
              <a:rPr lang="en-GB" sz="2800" dirty="0">
                <a:ea typeface="Times New Roman" panose="02020603050405020304" pitchFamily="18" charset="0"/>
                <a:cs typeface="Iskoola Pota" panose="020B0502040204020203" pitchFamily="34" charset="0"/>
              </a:rPr>
              <a:t>R</a:t>
            </a:r>
            <a:r>
              <a:rPr lang="en-GB" sz="2800" dirty="0">
                <a:effectLst/>
                <a:ea typeface="Times New Roman" panose="02020603050405020304" pitchFamily="18" charset="0"/>
                <a:cs typeface="Iskoola Pota" panose="020B0502040204020203" pitchFamily="34" charset="0"/>
              </a:rPr>
              <a:t>ehearse before the presentation.</a:t>
            </a:r>
          </a:p>
          <a:p>
            <a:pPr marL="285750" marR="0" indent="-285750">
              <a:lnSpc>
                <a:spcPct val="115000"/>
              </a:lnSpc>
              <a:spcBef>
                <a:spcPts val="0"/>
              </a:spcBef>
              <a:spcAft>
                <a:spcPts val="1000"/>
              </a:spcAft>
              <a:buFont typeface="Wingdings" panose="05000000000000000000" pitchFamily="2" charset="2"/>
              <a:buChar char="§"/>
            </a:pPr>
            <a:endParaRPr lang="en-US" sz="2800" dirty="0">
              <a:effectLst/>
              <a:ea typeface="Times New Roman" panose="02020603050405020304" pitchFamily="18" charset="0"/>
              <a:cs typeface="Iskoola Pota" panose="020B0502040204020203" pitchFamily="34" charset="0"/>
            </a:endParaRPr>
          </a:p>
          <a:p>
            <a:pPr marL="285750" indent="-285750">
              <a:buFont typeface="Wingdings" panose="05000000000000000000" pitchFamily="2" charset="2"/>
              <a:buChar char="§"/>
            </a:pPr>
            <a:r>
              <a:rPr lang="en-GB" sz="2800" dirty="0">
                <a:effectLst/>
                <a:ea typeface="Times New Roman" panose="02020603050405020304" pitchFamily="18" charset="0"/>
                <a:cs typeface="Iskoola Pota" panose="020B0502040204020203" pitchFamily="34" charset="0"/>
              </a:rPr>
              <a:t>For effective communication, everyone should have a good vocabulary &amp; correct pronunciation</a:t>
            </a:r>
            <a:endParaRPr lang="en-LK" sz="2800" dirty="0"/>
          </a:p>
        </p:txBody>
      </p:sp>
      <p:sp>
        <p:nvSpPr>
          <p:cNvPr id="3" name="Rectangle 2">
            <a:extLst>
              <a:ext uri="{FF2B5EF4-FFF2-40B4-BE49-F238E27FC236}">
                <a16:creationId xmlns:a16="http://schemas.microsoft.com/office/drawing/2014/main" id="{F2C28FC4-8CFC-4A97-BF48-403528E441C4}"/>
              </a:ext>
            </a:extLst>
          </p:cNvPr>
          <p:cNvSpPr/>
          <p:nvPr/>
        </p:nvSpPr>
        <p:spPr>
          <a:xfrm>
            <a:off x="3810000" y="621394"/>
            <a:ext cx="3872983" cy="769441"/>
          </a:xfrm>
          <a:prstGeom prst="rect">
            <a:avLst/>
          </a:prstGeom>
        </p:spPr>
        <p:txBody>
          <a:bodyPr wrap="none">
            <a:spAutoFit/>
          </a:bodyPr>
          <a:lstStyle/>
          <a:p>
            <a:r>
              <a:rPr lang="en-GB" sz="4400" b="1" dirty="0"/>
              <a:t>BACKGROUND</a:t>
            </a:r>
            <a:endParaRPr lang="en-LK" sz="4400" b="1" dirty="0"/>
          </a:p>
        </p:txBody>
      </p:sp>
      <p:pic>
        <p:nvPicPr>
          <p:cNvPr id="4" name="Picture 3" descr="A group of people sitting in a room&#10;&#10;Description automatically generated with medium confidence">
            <a:extLst>
              <a:ext uri="{FF2B5EF4-FFF2-40B4-BE49-F238E27FC236}">
                <a16:creationId xmlns:a16="http://schemas.microsoft.com/office/drawing/2014/main" id="{6EDCEE45-1A16-46C1-B051-D3D5CCFAE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1981200"/>
            <a:ext cx="4636770" cy="3288507"/>
          </a:xfrm>
          <a:prstGeom prst="rect">
            <a:avLst/>
          </a:prstGeom>
          <a:ln>
            <a:noFill/>
          </a:ln>
          <a:effectLst>
            <a:outerShdw blurRad="292100" dist="139700" dir="2700000" algn="tl" rotWithShape="0">
              <a:srgbClr val="333333">
                <a:alpha val="65000"/>
              </a:srgbClr>
            </a:outerShdw>
          </a:effectLst>
        </p:spPr>
      </p:pic>
      <p:pic>
        <p:nvPicPr>
          <p:cNvPr id="5" name="Picture 4" descr="Logo&#10;&#10;Description automatically generated">
            <a:extLst>
              <a:ext uri="{FF2B5EF4-FFF2-40B4-BE49-F238E27FC236}">
                <a16:creationId xmlns:a16="http://schemas.microsoft.com/office/drawing/2014/main" id="{F5D169D2-58AE-4F61-BAB4-2FEA2F5093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269514"/>
            <a:ext cx="1473200" cy="14732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7555E806-0F51-44A1-A037-BB5EB6E3A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5A5BB0A2-5279-46FD-9A7C-3443565A4702}"/>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407038721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ABC45-22F0-49BC-93F0-D1BCD8C8AD27}"/>
              </a:ext>
            </a:extLst>
          </p:cNvPr>
          <p:cNvSpPr/>
          <p:nvPr/>
        </p:nvSpPr>
        <p:spPr>
          <a:xfrm>
            <a:off x="605134" y="2209800"/>
            <a:ext cx="6206258" cy="3539430"/>
          </a:xfrm>
          <a:prstGeom prst="rect">
            <a:avLst/>
          </a:prstGeom>
        </p:spPr>
        <p:txBody>
          <a:bodyPr wrap="square">
            <a:spAutoFit/>
          </a:bodyPr>
          <a:lstStyle/>
          <a:p>
            <a:pPr marL="457200" indent="-457200" algn="l">
              <a:buFont typeface="Wingdings" panose="05000000000000000000" pitchFamily="2" charset="2"/>
              <a:buChar char="§"/>
            </a:pPr>
            <a:r>
              <a:rPr lang="en-US" sz="2800" b="0" i="0" dirty="0">
                <a:effectLst/>
              </a:rPr>
              <a:t>Identifying possible pronunciation issues that could arise throughout the presentation</a:t>
            </a:r>
          </a:p>
          <a:p>
            <a:pPr marL="457200" indent="-457200" algn="l">
              <a:buFont typeface="Wingdings" panose="05000000000000000000" pitchFamily="2" charset="2"/>
              <a:buChar char="§"/>
            </a:pPr>
            <a:endParaRPr lang="en-US" sz="2800" dirty="0"/>
          </a:p>
          <a:p>
            <a:pPr marL="457200" indent="-457200" algn="l">
              <a:buFont typeface="Wingdings" panose="05000000000000000000" pitchFamily="2" charset="2"/>
              <a:buChar char="§"/>
            </a:pPr>
            <a:r>
              <a:rPr lang="en-US" sz="2800" b="0" i="0" dirty="0">
                <a:effectLst/>
              </a:rPr>
              <a:t>Evaluation of grammatical mistakes in enhancing the audience's understanding of the presentation</a:t>
            </a:r>
          </a:p>
          <a:p>
            <a:pPr marL="457200" indent="-457200" algn="l">
              <a:buFont typeface="Wingdings" panose="05000000000000000000" pitchFamily="2" charset="2"/>
              <a:buChar char="§"/>
            </a:pPr>
            <a:endParaRPr lang="en-US" sz="2800" b="0" i="0" dirty="0">
              <a:effectLst/>
            </a:endParaRPr>
          </a:p>
        </p:txBody>
      </p:sp>
      <p:sp>
        <p:nvSpPr>
          <p:cNvPr id="3" name="Rectangle 2">
            <a:extLst>
              <a:ext uri="{FF2B5EF4-FFF2-40B4-BE49-F238E27FC236}">
                <a16:creationId xmlns:a16="http://schemas.microsoft.com/office/drawing/2014/main" id="{AFB8BEF3-EDA9-41EE-9912-F673CFAFB2E5}"/>
              </a:ext>
            </a:extLst>
          </p:cNvPr>
          <p:cNvSpPr/>
          <p:nvPr/>
        </p:nvSpPr>
        <p:spPr>
          <a:xfrm>
            <a:off x="3708263" y="869531"/>
            <a:ext cx="4775474"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QUESTION</a:t>
            </a:r>
          </a:p>
        </p:txBody>
      </p:sp>
      <p:pic>
        <p:nvPicPr>
          <p:cNvPr id="4" name="Picture 3" descr="Logo&#10;&#10;Description automatically generated">
            <a:extLst>
              <a:ext uri="{FF2B5EF4-FFF2-40B4-BE49-F238E27FC236}">
                <a16:creationId xmlns:a16="http://schemas.microsoft.com/office/drawing/2014/main" id="{9E56797E-2E81-445A-9798-1FAE51907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465831"/>
            <a:ext cx="1473200" cy="1473200"/>
          </a:xfrm>
          <a:prstGeom prst="rect">
            <a:avLst/>
          </a:prstGeom>
        </p:spPr>
      </p:pic>
      <p:pic>
        <p:nvPicPr>
          <p:cNvPr id="5" name="Picture 4">
            <a:extLst>
              <a:ext uri="{FF2B5EF4-FFF2-40B4-BE49-F238E27FC236}">
                <a16:creationId xmlns:a16="http://schemas.microsoft.com/office/drawing/2014/main" id="{73A7FC3F-3BC1-4D3C-9AFD-7456C13FE1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061" b="8889"/>
          <a:stretch/>
        </p:blipFill>
        <p:spPr>
          <a:xfrm>
            <a:off x="6934200" y="2365856"/>
            <a:ext cx="4775474" cy="3227317"/>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id="{D9F5BEF2-180E-43D9-A005-4A6FBEC838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87205093-17E1-494C-A6A9-48007A7955C6}"/>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394706385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450B64-38B2-4C47-8793-F6907C562DFB}"/>
              </a:ext>
            </a:extLst>
          </p:cNvPr>
          <p:cNvSpPr/>
          <p:nvPr/>
        </p:nvSpPr>
        <p:spPr>
          <a:xfrm>
            <a:off x="1066800" y="2209800"/>
            <a:ext cx="10439400" cy="2677656"/>
          </a:xfrm>
          <a:prstGeom prst="rect">
            <a:avLst/>
          </a:prstGeom>
        </p:spPr>
        <p:txBody>
          <a:bodyPr wrap="square">
            <a:spAutoFit/>
          </a:bodyPr>
          <a:lstStyle/>
          <a:p>
            <a:pPr marL="457200" indent="-457200" algn="just">
              <a:buFont typeface="Wingdings" panose="05000000000000000000" pitchFamily="2" charset="2"/>
              <a:buChar char="§"/>
            </a:pPr>
            <a:r>
              <a:rPr lang="en-GB" sz="2800" dirty="0"/>
              <a:t>Detection of the pronunciation mistakes that will occur during the presentation.</a:t>
            </a:r>
          </a:p>
          <a:p>
            <a:pPr algn="just"/>
            <a:br>
              <a:rPr lang="en-GB" sz="2800" dirty="0"/>
            </a:br>
            <a:endParaRPr lang="en-GB" sz="2800" dirty="0"/>
          </a:p>
          <a:p>
            <a:pPr marL="457200" indent="-457200" algn="just">
              <a:buFont typeface="Wingdings" panose="05000000000000000000" pitchFamily="2" charset="2"/>
              <a:buChar char="§"/>
            </a:pPr>
            <a:r>
              <a:rPr lang="en-GB" sz="2800" dirty="0"/>
              <a:t>Analyzation of vocabulary errors to make the presentation more accurate to the audience.</a:t>
            </a:r>
          </a:p>
        </p:txBody>
      </p:sp>
      <p:sp>
        <p:nvSpPr>
          <p:cNvPr id="3" name="Rectangle 2">
            <a:extLst>
              <a:ext uri="{FF2B5EF4-FFF2-40B4-BE49-F238E27FC236}">
                <a16:creationId xmlns:a16="http://schemas.microsoft.com/office/drawing/2014/main" id="{88C088A3-CD23-4B9E-9F82-B2EF1DBDB6F2}"/>
              </a:ext>
            </a:extLst>
          </p:cNvPr>
          <p:cNvSpPr/>
          <p:nvPr/>
        </p:nvSpPr>
        <p:spPr>
          <a:xfrm>
            <a:off x="4724310" y="685800"/>
            <a:ext cx="2743380"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OBJECTIVES</a:t>
            </a:r>
            <a:endParaRPr lang="en-LK" sz="3600" b="1" dirty="0">
              <a:latin typeface="Cambria" panose="02040503050406030204" pitchFamily="18" charset="0"/>
              <a:ea typeface="Cambria" panose="02040503050406030204" pitchFamily="18" charset="0"/>
            </a:endParaRPr>
          </a:p>
        </p:txBody>
      </p:sp>
      <p:pic>
        <p:nvPicPr>
          <p:cNvPr id="4" name="Picture 3" descr="Logo&#10;&#10;Description automatically generated">
            <a:extLst>
              <a:ext uri="{FF2B5EF4-FFF2-40B4-BE49-F238E27FC236}">
                <a16:creationId xmlns:a16="http://schemas.microsoft.com/office/drawing/2014/main" id="{0DF03276-2FD1-4B19-8EC7-8A5B2E090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272365"/>
            <a:ext cx="1473200" cy="1473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6B5DC7F-1EBF-42F7-96A8-B4618AB43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73E00E67-D97C-4CFC-9D7A-4462E2650410}"/>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118882258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A22CDA-624E-44E7-8AB1-EC41AC5D0027}"/>
              </a:ext>
            </a:extLst>
          </p:cNvPr>
          <p:cNvSpPr/>
          <p:nvPr/>
        </p:nvSpPr>
        <p:spPr>
          <a:xfrm>
            <a:off x="4281553" y="235524"/>
            <a:ext cx="3431260"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GAP</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00D3C8AE-F670-4FFB-9866-250384C7B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177911"/>
            <a:ext cx="1473200" cy="14732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FD729A0-FD48-4B17-8F0D-0C6E5AD02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5" name="TextBox 4">
            <a:extLst>
              <a:ext uri="{FF2B5EF4-FFF2-40B4-BE49-F238E27FC236}">
                <a16:creationId xmlns:a16="http://schemas.microsoft.com/office/drawing/2014/main" id="{6ACFC7BE-2BCD-4B4E-86F0-82B59CF6C721}"/>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graphicFrame>
        <p:nvGraphicFramePr>
          <p:cNvPr id="6" name="Table 5">
            <a:extLst>
              <a:ext uri="{FF2B5EF4-FFF2-40B4-BE49-F238E27FC236}">
                <a16:creationId xmlns:a16="http://schemas.microsoft.com/office/drawing/2014/main" id="{4FF0FA16-16D2-4036-AB42-57451822F8A3}"/>
              </a:ext>
            </a:extLst>
          </p:cNvPr>
          <p:cNvGraphicFramePr>
            <a:graphicFrameLocks noGrp="1"/>
          </p:cNvGraphicFramePr>
          <p:nvPr>
            <p:extLst>
              <p:ext uri="{D42A27DB-BD31-4B8C-83A1-F6EECF244321}">
                <p14:modId xmlns:p14="http://schemas.microsoft.com/office/powerpoint/2010/main" val="2251057102"/>
              </p:ext>
            </p:extLst>
          </p:nvPr>
        </p:nvGraphicFramePr>
        <p:xfrm>
          <a:off x="1958584" y="1231683"/>
          <a:ext cx="8077199" cy="5014067"/>
        </p:xfrm>
        <a:graphic>
          <a:graphicData uri="http://schemas.openxmlformats.org/drawingml/2006/table">
            <a:tbl>
              <a:tblPr firstRow="1" firstCol="1" bandRow="1">
                <a:tableStyleId>{073A0DAA-6AF3-43AB-8588-CEC1D06C72B9}</a:tableStyleId>
              </a:tblPr>
              <a:tblGrid>
                <a:gridCol w="3026770">
                  <a:extLst>
                    <a:ext uri="{9D8B030D-6E8A-4147-A177-3AD203B41FA5}">
                      <a16:colId xmlns:a16="http://schemas.microsoft.com/office/drawing/2014/main" val="266981601"/>
                    </a:ext>
                  </a:extLst>
                </a:gridCol>
                <a:gridCol w="997819">
                  <a:extLst>
                    <a:ext uri="{9D8B030D-6E8A-4147-A177-3AD203B41FA5}">
                      <a16:colId xmlns:a16="http://schemas.microsoft.com/office/drawing/2014/main" val="3394361036"/>
                    </a:ext>
                  </a:extLst>
                </a:gridCol>
                <a:gridCol w="1087873">
                  <a:extLst>
                    <a:ext uri="{9D8B030D-6E8A-4147-A177-3AD203B41FA5}">
                      <a16:colId xmlns:a16="http://schemas.microsoft.com/office/drawing/2014/main" val="1815663960"/>
                    </a:ext>
                  </a:extLst>
                </a:gridCol>
                <a:gridCol w="876435">
                  <a:extLst>
                    <a:ext uri="{9D8B030D-6E8A-4147-A177-3AD203B41FA5}">
                      <a16:colId xmlns:a16="http://schemas.microsoft.com/office/drawing/2014/main" val="1117265971"/>
                    </a:ext>
                  </a:extLst>
                </a:gridCol>
                <a:gridCol w="972365">
                  <a:extLst>
                    <a:ext uri="{9D8B030D-6E8A-4147-A177-3AD203B41FA5}">
                      <a16:colId xmlns:a16="http://schemas.microsoft.com/office/drawing/2014/main" val="4150086880"/>
                    </a:ext>
                  </a:extLst>
                </a:gridCol>
                <a:gridCol w="1115937">
                  <a:extLst>
                    <a:ext uri="{9D8B030D-6E8A-4147-A177-3AD203B41FA5}">
                      <a16:colId xmlns:a16="http://schemas.microsoft.com/office/drawing/2014/main" val="255728370"/>
                    </a:ext>
                  </a:extLst>
                </a:gridCol>
              </a:tblGrid>
              <a:tr h="460748">
                <a:tc>
                  <a:txBody>
                    <a:bodyPr/>
                    <a:lstStyle/>
                    <a:p>
                      <a:pPr marL="0" marR="0">
                        <a:lnSpc>
                          <a:spcPct val="107000"/>
                        </a:lnSpc>
                        <a:spcBef>
                          <a:spcPts val="0"/>
                        </a:spcBef>
                        <a:spcAft>
                          <a:spcPts val="800"/>
                        </a:spcAft>
                      </a:pPr>
                      <a:r>
                        <a:rPr lang="en-US" sz="900" dirty="0">
                          <a:effectLst/>
                        </a:rPr>
                        <a:t> </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900" dirty="0">
                          <a:effectLst/>
                        </a:rPr>
                        <a:t>Murmuring Sound Detection</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900">
                          <a:effectLst/>
                        </a:rPr>
                        <a:t>Pronunciation</a:t>
                      </a:r>
                    </a:p>
                    <a:p>
                      <a:pPr marL="0" marR="0">
                        <a:lnSpc>
                          <a:spcPct val="107000"/>
                        </a:lnSpc>
                        <a:spcBef>
                          <a:spcPts val="0"/>
                        </a:spcBef>
                        <a:spcAft>
                          <a:spcPts val="800"/>
                        </a:spcAft>
                      </a:pPr>
                      <a:r>
                        <a:rPr lang="en-US" sz="900">
                          <a:effectLst/>
                        </a:rPr>
                        <a:t>Level detection</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900" dirty="0">
                          <a:effectLst/>
                        </a:rPr>
                        <a:t>Teach to pronounce</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900">
                          <a:effectLst/>
                        </a:rPr>
                        <a:t>Vocabulary mistake detection</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900" dirty="0">
                          <a:effectLst/>
                        </a:rPr>
                        <a:t>Personalized system</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604266592"/>
                  </a:ext>
                </a:extLst>
              </a:tr>
              <a:tr h="83724">
                <a:tc>
                  <a:txBody>
                    <a:bodyPr/>
                    <a:lstStyle/>
                    <a:p>
                      <a:pPr marL="0" marR="0">
                        <a:lnSpc>
                          <a:spcPct val="107000"/>
                        </a:lnSpc>
                        <a:spcBef>
                          <a:spcPts val="0"/>
                        </a:spcBef>
                        <a:spcAft>
                          <a:spcPts val="80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p>
                    <a:p>
                      <a:pPr marL="0" marR="0">
                        <a:lnSpc>
                          <a:spcPct val="107000"/>
                        </a:lnSpc>
                        <a:spcBef>
                          <a:spcPts val="0"/>
                        </a:spcBef>
                        <a:spcAft>
                          <a:spcPts val="800"/>
                        </a:spcAft>
                      </a:pP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167042499"/>
                  </a:ext>
                </a:extLst>
              </a:tr>
              <a:tr h="280866">
                <a:tc>
                  <a:txBody>
                    <a:bodyPr/>
                    <a:lstStyle/>
                    <a:p>
                      <a:pPr marL="0" marR="0">
                        <a:lnSpc>
                          <a:spcPct val="107000"/>
                        </a:lnSpc>
                        <a:spcBef>
                          <a:spcPts val="0"/>
                        </a:spcBef>
                        <a:spcAft>
                          <a:spcPts val="800"/>
                        </a:spcAft>
                      </a:pPr>
                      <a:r>
                        <a:rPr lang="en-US" sz="900" dirty="0">
                          <a:effectLst/>
                        </a:rPr>
                        <a:t>A development of EFL presentation skills [1]</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2737555766"/>
                  </a:ext>
                </a:extLst>
              </a:tr>
              <a:tr h="207792">
                <a:tc>
                  <a:txBody>
                    <a:bodyPr/>
                    <a:lstStyle/>
                    <a:p>
                      <a:pPr marL="0" marR="0">
                        <a:lnSpc>
                          <a:spcPct val="107000"/>
                        </a:lnSpc>
                        <a:spcBef>
                          <a:spcPts val="0"/>
                        </a:spcBef>
                        <a:spcAft>
                          <a:spcPts val="800"/>
                        </a:spcAft>
                      </a:pPr>
                      <a:r>
                        <a:rPr lang="en-US" sz="900">
                          <a:effectLst/>
                        </a:rPr>
                        <a:t>Developing research presentation skills [2]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3749388665"/>
                  </a:ext>
                </a:extLst>
              </a:tr>
              <a:tr h="280866">
                <a:tc>
                  <a:txBody>
                    <a:bodyPr/>
                    <a:lstStyle/>
                    <a:p>
                      <a:pPr marL="0" marR="0">
                        <a:lnSpc>
                          <a:spcPct val="107000"/>
                        </a:lnSpc>
                        <a:spcBef>
                          <a:spcPts val="0"/>
                        </a:spcBef>
                        <a:spcAft>
                          <a:spcPts val="800"/>
                        </a:spcAft>
                      </a:pPr>
                      <a:r>
                        <a:rPr lang="en-US" sz="900">
                          <a:effectLst/>
                        </a:rPr>
                        <a:t>Developing oral presentation skills [3]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3623183781"/>
                  </a:ext>
                </a:extLst>
              </a:tr>
              <a:tr h="252534">
                <a:tc>
                  <a:txBody>
                    <a:bodyPr/>
                    <a:lstStyle/>
                    <a:p>
                      <a:pPr marL="0" marR="0">
                        <a:lnSpc>
                          <a:spcPct val="107000"/>
                        </a:lnSpc>
                        <a:spcBef>
                          <a:spcPts val="0"/>
                        </a:spcBef>
                        <a:spcAft>
                          <a:spcPts val="800"/>
                        </a:spcAft>
                      </a:pPr>
                      <a:r>
                        <a:rPr lang="en-US" sz="900" dirty="0">
                          <a:effectLst/>
                        </a:rPr>
                        <a:t>Improving English Pronunciation[4]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2834643094"/>
                  </a:ext>
                </a:extLst>
              </a:tr>
              <a:tr h="136743">
                <a:tc>
                  <a:txBody>
                    <a:bodyPr/>
                    <a:lstStyle/>
                    <a:p>
                      <a:pPr marL="0" marR="0">
                        <a:lnSpc>
                          <a:spcPct val="107000"/>
                        </a:lnSpc>
                        <a:spcBef>
                          <a:spcPts val="0"/>
                        </a:spcBef>
                        <a:spcAft>
                          <a:spcPts val="800"/>
                        </a:spcAft>
                      </a:pPr>
                      <a:r>
                        <a:rPr lang="en-US" sz="900">
                          <a:effectLst/>
                        </a:rPr>
                        <a:t>Speech Coach [5]</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1131956859"/>
                  </a:ext>
                </a:extLst>
              </a:tr>
              <a:tr h="200776">
                <a:tc>
                  <a:txBody>
                    <a:bodyPr/>
                    <a:lstStyle/>
                    <a:p>
                      <a:pPr marL="0" marR="0">
                        <a:lnSpc>
                          <a:spcPct val="107000"/>
                        </a:lnSpc>
                        <a:spcBef>
                          <a:spcPts val="0"/>
                        </a:spcBef>
                        <a:spcAft>
                          <a:spcPts val="800"/>
                        </a:spcAft>
                      </a:pPr>
                      <a:r>
                        <a:rPr lang="en-US" sz="900">
                          <a:effectLst/>
                        </a:rPr>
                        <a:t>A detailed survey on large vocabulary[6]</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2534707943"/>
                  </a:ext>
                </a:extLst>
              </a:tr>
              <a:tr h="224710">
                <a:tc>
                  <a:txBody>
                    <a:bodyPr/>
                    <a:lstStyle/>
                    <a:p>
                      <a:pPr marL="0" marR="0">
                        <a:lnSpc>
                          <a:spcPct val="107000"/>
                        </a:lnSpc>
                        <a:spcBef>
                          <a:spcPts val="0"/>
                        </a:spcBef>
                        <a:spcAft>
                          <a:spcPts val="800"/>
                        </a:spcAft>
                      </a:pPr>
                      <a:r>
                        <a:rPr lang="en-US" sz="900" dirty="0">
                          <a:effectLst/>
                        </a:rPr>
                        <a:t>Automatic Correction System [7]</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544939472"/>
                  </a:ext>
                </a:extLst>
              </a:tr>
              <a:tr h="381977">
                <a:tc>
                  <a:txBody>
                    <a:bodyPr/>
                    <a:lstStyle/>
                    <a:p>
                      <a:pPr marL="0" marR="0">
                        <a:lnSpc>
                          <a:spcPct val="107000"/>
                        </a:lnSpc>
                        <a:spcBef>
                          <a:spcPts val="0"/>
                        </a:spcBef>
                        <a:spcAft>
                          <a:spcPts val="800"/>
                        </a:spcAft>
                      </a:pPr>
                      <a:r>
                        <a:rPr lang="en-US" sz="900" dirty="0">
                          <a:effectLst/>
                        </a:rPr>
                        <a:t>Frequency based spell checking and rule-based grammar checking [8]</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1794212504"/>
                  </a:ext>
                </a:extLst>
              </a:tr>
              <a:tr h="381000">
                <a:tc>
                  <a:txBody>
                    <a:bodyPr/>
                    <a:lstStyle/>
                    <a:p>
                      <a:pPr marL="0" marR="0">
                        <a:lnSpc>
                          <a:spcPct val="107000"/>
                        </a:lnSpc>
                        <a:spcBef>
                          <a:spcPts val="0"/>
                        </a:spcBef>
                        <a:spcAft>
                          <a:spcPts val="800"/>
                        </a:spcAft>
                      </a:pPr>
                      <a:r>
                        <a:rPr lang="en-US" sz="900" dirty="0">
                          <a:effectLst/>
                        </a:rPr>
                        <a:t>An efficient system for grammatical error correction on mobile devices [9]</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399539534"/>
                  </a:ext>
                </a:extLst>
              </a:tr>
              <a:tr h="381000">
                <a:tc>
                  <a:txBody>
                    <a:bodyPr/>
                    <a:lstStyle/>
                    <a:p>
                      <a:pPr marL="0" marR="0">
                        <a:lnSpc>
                          <a:spcPct val="107000"/>
                        </a:lnSpc>
                        <a:spcBef>
                          <a:spcPts val="0"/>
                        </a:spcBef>
                        <a:spcAft>
                          <a:spcPts val="800"/>
                        </a:spcAft>
                      </a:pPr>
                      <a:r>
                        <a:rPr lang="en-US" sz="900">
                          <a:effectLst/>
                        </a:rPr>
                        <a:t>A precise evaluation method of prosodic quality of non-native speakers [10]</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1079231547"/>
                  </a:ext>
                </a:extLst>
              </a:tr>
              <a:tr h="280866">
                <a:tc>
                  <a:txBody>
                    <a:bodyPr/>
                    <a:lstStyle/>
                    <a:p>
                      <a:pPr marL="0" marR="0">
                        <a:lnSpc>
                          <a:spcPct val="107000"/>
                        </a:lnSpc>
                        <a:spcBef>
                          <a:spcPts val="0"/>
                        </a:spcBef>
                        <a:spcAft>
                          <a:spcPts val="800"/>
                        </a:spcAft>
                      </a:pPr>
                      <a:r>
                        <a:rPr lang="en-US" sz="900">
                          <a:effectLst/>
                        </a:rPr>
                        <a:t>Speech Processing for Language Learning [11]</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4118450929"/>
                  </a:ext>
                </a:extLst>
              </a:tr>
              <a:tr h="283779">
                <a:tc>
                  <a:txBody>
                    <a:bodyPr/>
                    <a:lstStyle/>
                    <a:p>
                      <a:pPr marL="0" marR="0">
                        <a:lnSpc>
                          <a:spcPct val="107000"/>
                        </a:lnSpc>
                        <a:spcBef>
                          <a:spcPts val="0"/>
                        </a:spcBef>
                        <a:spcAft>
                          <a:spcPts val="800"/>
                        </a:spcAft>
                      </a:pPr>
                      <a:r>
                        <a:rPr lang="en-US" sz="900">
                          <a:effectLst/>
                        </a:rPr>
                        <a:t>A Context-Sensitive Real-Time Spell Checker [12]</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2389360780"/>
                  </a:ext>
                </a:extLst>
              </a:tr>
              <a:tr h="365448">
                <a:tc>
                  <a:txBody>
                    <a:bodyPr/>
                    <a:lstStyle/>
                    <a:p>
                      <a:pPr marL="0" marR="0">
                        <a:lnSpc>
                          <a:spcPct val="107000"/>
                        </a:lnSpc>
                        <a:spcBef>
                          <a:spcPts val="0"/>
                        </a:spcBef>
                        <a:spcAft>
                          <a:spcPts val="800"/>
                        </a:spcAft>
                      </a:pPr>
                      <a:r>
                        <a:rPr lang="en-US" sz="900">
                          <a:effectLst/>
                        </a:rPr>
                        <a:t>An empirical evaluation of the English File Pronunciation app [13]</a:t>
                      </a: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917083854"/>
                  </a:ext>
                </a:extLst>
              </a:tr>
              <a:tr h="463062">
                <a:tc>
                  <a:txBody>
                    <a:bodyPr/>
                    <a:lstStyle/>
                    <a:p>
                      <a:pPr marL="0" marR="0">
                        <a:lnSpc>
                          <a:spcPct val="107000"/>
                        </a:lnSpc>
                        <a:spcBef>
                          <a:spcPts val="0"/>
                        </a:spcBef>
                        <a:spcAft>
                          <a:spcPts val="800"/>
                        </a:spcAft>
                      </a:pPr>
                      <a:r>
                        <a:rPr lang="en-US" sz="900" dirty="0">
                          <a:effectLst/>
                        </a:rPr>
                        <a:t>Adaptation of speech recognition vocabularies  [14]</a:t>
                      </a: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r>
                        <a:rPr lang="en-US" sz="1000" dirty="0">
                          <a:effectLst/>
                        </a:rPr>
                        <a:t> </a:t>
                      </a: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a:effectLst/>
                        </a:rPr>
                        <a:t>            </a:t>
                      </a:r>
                      <a:endParaRPr lang="en-US" sz="10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tc>
                  <a:txBody>
                    <a:bodyPr/>
                    <a:lstStyle/>
                    <a:p>
                      <a:pPr marL="0" marR="0">
                        <a:lnSpc>
                          <a:spcPct val="107000"/>
                        </a:lnSpc>
                        <a:spcBef>
                          <a:spcPts val="0"/>
                        </a:spcBef>
                        <a:spcAft>
                          <a:spcPts val="800"/>
                        </a:spcAft>
                      </a:pPr>
                      <a:r>
                        <a:rPr lang="en-US" sz="1000" b="1" dirty="0">
                          <a:effectLst/>
                        </a:rPr>
                        <a:t> </a:t>
                      </a:r>
                      <a:endParaRPr lang="en-US" sz="1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75" marR="30675" marT="0" marB="0"/>
                </a:tc>
                <a:extLst>
                  <a:ext uri="{0D108BD9-81ED-4DB2-BD59-A6C34878D82A}">
                    <a16:rowId xmlns:a16="http://schemas.microsoft.com/office/drawing/2014/main" val="2218966584"/>
                  </a:ext>
                </a:extLst>
              </a:tr>
            </a:tbl>
          </a:graphicData>
        </a:graphic>
      </p:graphicFrame>
      <p:pic>
        <p:nvPicPr>
          <p:cNvPr id="8" name="Picture 9" descr="Logo&#10;&#10;Description automatically generated">
            <a:extLst>
              <a:ext uri="{FF2B5EF4-FFF2-40B4-BE49-F238E27FC236}">
                <a16:creationId xmlns:a16="http://schemas.microsoft.com/office/drawing/2014/main" id="{5DD4FD11-2F41-4DCD-ABED-160ABB3E4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870" t="40828" r="12106" b="41571"/>
          <a:stretch>
            <a:fillRect/>
          </a:stretch>
        </p:blipFill>
        <p:spPr bwMode="auto">
          <a:xfrm>
            <a:off x="2819400" y="1764102"/>
            <a:ext cx="1140797" cy="27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47517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827ED3-F3D8-441F-9432-E04EBA90E58D}"/>
              </a:ext>
            </a:extLst>
          </p:cNvPr>
          <p:cNvSpPr txBox="1">
            <a:spLocks/>
          </p:cNvSpPr>
          <p:nvPr/>
        </p:nvSpPr>
        <p:spPr>
          <a:xfrm>
            <a:off x="2324099" y="3429000"/>
            <a:ext cx="7543800" cy="7842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a:t>RESEARCH METHODOLOGY</a:t>
            </a:r>
            <a:endParaRPr lang="en-LK" b="1" dirty="0"/>
          </a:p>
        </p:txBody>
      </p:sp>
      <p:pic>
        <p:nvPicPr>
          <p:cNvPr id="8" name="Picture 7" descr="Logo&#10;&#10;Description automatically generated">
            <a:extLst>
              <a:ext uri="{FF2B5EF4-FFF2-40B4-BE49-F238E27FC236}">
                <a16:creationId xmlns:a16="http://schemas.microsoft.com/office/drawing/2014/main" id="{647DDC40-2C95-4028-9F40-07B3D9D1D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2074" y="2024847"/>
            <a:ext cx="5787851" cy="109935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1C2C621-957B-413C-8C0F-75031B6521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0" name="TextBox 9">
            <a:extLst>
              <a:ext uri="{FF2B5EF4-FFF2-40B4-BE49-F238E27FC236}">
                <a16:creationId xmlns:a16="http://schemas.microsoft.com/office/drawing/2014/main" id="{280C8985-10D2-4328-A9D2-94B46632AC90}"/>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235923115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F6AF-5AE3-474E-AE1B-8D64C3E94789}"/>
              </a:ext>
            </a:extLst>
          </p:cNvPr>
          <p:cNvSpPr/>
          <p:nvPr/>
        </p:nvSpPr>
        <p:spPr>
          <a:xfrm>
            <a:off x="4070605" y="228600"/>
            <a:ext cx="4050789"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SYSTEM DIAGRAM</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7598DA79-6886-4ED9-B3D7-F3244F506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84835"/>
            <a:ext cx="1473200" cy="1473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BDAC748-0D68-41F5-8F9C-F11134F85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3F0EED90-DF1B-473A-871B-D4E26B1ACD10}"/>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pic>
        <p:nvPicPr>
          <p:cNvPr id="8" name="Picture 7" descr="Diagram&#10;&#10;Description automatically generated">
            <a:extLst>
              <a:ext uri="{FF2B5EF4-FFF2-40B4-BE49-F238E27FC236}">
                <a16:creationId xmlns:a16="http://schemas.microsoft.com/office/drawing/2014/main" id="{28B720A8-67C7-48B8-8A23-CAF12B2D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20" y="1142999"/>
            <a:ext cx="11514261" cy="4857943"/>
          </a:xfrm>
          <a:prstGeom prst="rect">
            <a:avLst/>
          </a:prstGeom>
          <a:ln>
            <a:solidFill>
              <a:schemeClr val="bg1"/>
            </a:solidFill>
          </a:ln>
        </p:spPr>
      </p:pic>
    </p:spTree>
    <p:extLst>
      <p:ext uri="{BB962C8B-B14F-4D97-AF65-F5344CB8AC3E}">
        <p14:creationId xmlns:p14="http://schemas.microsoft.com/office/powerpoint/2010/main" val="341556628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4C5030-93B7-4D1F-BD0A-C80AE01C672D}"/>
              </a:ext>
            </a:extLst>
          </p:cNvPr>
          <p:cNvSpPr/>
          <p:nvPr/>
        </p:nvSpPr>
        <p:spPr>
          <a:xfrm>
            <a:off x="3365476" y="533400"/>
            <a:ext cx="5461047"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TOOLS &amp; TECHNOLOGIES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38E1FFBC-BACA-41F5-85ED-0A3DDB3FB3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19965"/>
            <a:ext cx="1473200" cy="14732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D6827549-EB93-4F84-BEDC-495F27DEF9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5" name="TextBox 4">
            <a:extLst>
              <a:ext uri="{FF2B5EF4-FFF2-40B4-BE49-F238E27FC236}">
                <a16:creationId xmlns:a16="http://schemas.microsoft.com/office/drawing/2014/main" id="{EA114C4C-0867-407D-98A8-70715009237C}"/>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pic>
        <p:nvPicPr>
          <p:cNvPr id="6" name="Picture 5" descr="Graphical user interface, application&#10;&#10;Description automatically generated">
            <a:extLst>
              <a:ext uri="{FF2B5EF4-FFF2-40B4-BE49-F238E27FC236}">
                <a16:creationId xmlns:a16="http://schemas.microsoft.com/office/drawing/2014/main" id="{282DD393-7372-4020-93F1-DEAD66D90716}"/>
              </a:ext>
            </a:extLst>
          </p:cNvPr>
          <p:cNvPicPr>
            <a:picLocks noChangeAspect="1"/>
          </p:cNvPicPr>
          <p:nvPr/>
        </p:nvPicPr>
        <p:blipFill rotWithShape="1">
          <a:blip r:embed="rId4">
            <a:extLst>
              <a:ext uri="{28A0092B-C50C-407E-A947-70E740481C1C}">
                <a14:useLocalDpi xmlns:a14="http://schemas.microsoft.com/office/drawing/2010/main" val="0"/>
              </a:ext>
            </a:extLst>
          </a:blip>
          <a:srcRect l="20785" t="2133" r="18092"/>
          <a:stretch/>
        </p:blipFill>
        <p:spPr>
          <a:xfrm>
            <a:off x="4636327" y="3581400"/>
            <a:ext cx="2362200" cy="2124822"/>
          </a:xfrm>
          <a:prstGeom prst="rect">
            <a:avLst/>
          </a:prstGeom>
        </p:spPr>
      </p:pic>
      <p:pic>
        <p:nvPicPr>
          <p:cNvPr id="7" name="Picture 6" descr="Logo, company name&#10;&#10;Description automatically generated">
            <a:extLst>
              <a:ext uri="{FF2B5EF4-FFF2-40B4-BE49-F238E27FC236}">
                <a16:creationId xmlns:a16="http://schemas.microsoft.com/office/drawing/2014/main" id="{77652CB6-8A88-4F73-8F33-3D128EC96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3695" y="2362634"/>
            <a:ext cx="3376432" cy="1218766"/>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2271D996-461E-4BAB-991F-BB219E123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2254933"/>
            <a:ext cx="1367989" cy="1873860"/>
          </a:xfrm>
          <a:prstGeom prst="rect">
            <a:avLst/>
          </a:prstGeom>
        </p:spPr>
      </p:pic>
      <p:pic>
        <p:nvPicPr>
          <p:cNvPr id="9" name="Picture 8" descr="Logo&#10;&#10;Description automatically generated">
            <a:extLst>
              <a:ext uri="{FF2B5EF4-FFF2-40B4-BE49-F238E27FC236}">
                <a16:creationId xmlns:a16="http://schemas.microsoft.com/office/drawing/2014/main" id="{18B42E54-8B71-4492-8223-2CD92337A0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791" y="2504017"/>
            <a:ext cx="3657600" cy="1624776"/>
          </a:xfrm>
          <a:prstGeom prst="rect">
            <a:avLst/>
          </a:prstGeom>
        </p:spPr>
      </p:pic>
    </p:spTree>
    <p:extLst>
      <p:ext uri="{BB962C8B-B14F-4D97-AF65-F5344CB8AC3E}">
        <p14:creationId xmlns:p14="http://schemas.microsoft.com/office/powerpoint/2010/main" val="193069374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90467E-426D-484C-B8D4-0B9A54BB0C8E}"/>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
        <p:nvSpPr>
          <p:cNvPr id="6" name="Rectangle 5">
            <a:extLst>
              <a:ext uri="{FF2B5EF4-FFF2-40B4-BE49-F238E27FC236}">
                <a16:creationId xmlns:a16="http://schemas.microsoft.com/office/drawing/2014/main" id="{272787EF-7DDA-4029-A8F7-519075C39431}"/>
              </a:ext>
            </a:extLst>
          </p:cNvPr>
          <p:cNvSpPr/>
          <p:nvPr/>
        </p:nvSpPr>
        <p:spPr>
          <a:xfrm>
            <a:off x="1066800" y="902512"/>
            <a:ext cx="4395819" cy="461665"/>
          </a:xfrm>
          <a:prstGeom prst="rect">
            <a:avLst/>
          </a:prstGeom>
        </p:spPr>
        <p:txBody>
          <a:bodyPr wrap="none">
            <a:spAutoFit/>
          </a:bodyPr>
          <a:lstStyle/>
          <a:p>
            <a:r>
              <a:rPr lang="en-LK" sz="2400" b="1" dirty="0">
                <a:solidFill>
                  <a:schemeClr val="accent1">
                    <a:lumMod val="75000"/>
                  </a:schemeClr>
                </a:solidFill>
              </a:rPr>
              <a:t>FUNCTIONAL REQUIREMENTS</a:t>
            </a:r>
            <a:endParaRPr lang="en-LK" b="1" dirty="0">
              <a:solidFill>
                <a:schemeClr val="accent1">
                  <a:lumMod val="75000"/>
                </a:schemeClr>
              </a:solidFill>
            </a:endParaRPr>
          </a:p>
        </p:txBody>
      </p:sp>
      <p:sp>
        <p:nvSpPr>
          <p:cNvPr id="7" name="Rectangle 6">
            <a:extLst>
              <a:ext uri="{FF2B5EF4-FFF2-40B4-BE49-F238E27FC236}">
                <a16:creationId xmlns:a16="http://schemas.microsoft.com/office/drawing/2014/main" id="{EF0B0339-5868-4D48-AED0-6B53F58185F4}"/>
              </a:ext>
            </a:extLst>
          </p:cNvPr>
          <p:cNvSpPr/>
          <p:nvPr/>
        </p:nvSpPr>
        <p:spPr>
          <a:xfrm>
            <a:off x="6968306" y="902512"/>
            <a:ext cx="5131598" cy="461665"/>
          </a:xfrm>
          <a:prstGeom prst="rect">
            <a:avLst/>
          </a:prstGeom>
        </p:spPr>
        <p:txBody>
          <a:bodyPr wrap="none">
            <a:spAutoFit/>
          </a:bodyPr>
          <a:lstStyle/>
          <a:p>
            <a:r>
              <a:rPr lang="en-LK" sz="2400" b="1" dirty="0">
                <a:solidFill>
                  <a:schemeClr val="accent1">
                    <a:lumMod val="75000"/>
                  </a:schemeClr>
                </a:solidFill>
              </a:rPr>
              <a:t>NON-FUNCTIONAL REQUIREMENTS</a:t>
            </a:r>
            <a:endParaRPr lang="en-LK" b="1" dirty="0">
              <a:solidFill>
                <a:schemeClr val="accent1">
                  <a:lumMod val="75000"/>
                </a:schemeClr>
              </a:solidFill>
            </a:endParaRPr>
          </a:p>
        </p:txBody>
      </p:sp>
      <p:sp>
        <p:nvSpPr>
          <p:cNvPr id="9" name="Rectangle 8">
            <a:extLst>
              <a:ext uri="{FF2B5EF4-FFF2-40B4-BE49-F238E27FC236}">
                <a16:creationId xmlns:a16="http://schemas.microsoft.com/office/drawing/2014/main" id="{93E8613B-7D42-44C7-A162-52446A6CECCE}"/>
              </a:ext>
            </a:extLst>
          </p:cNvPr>
          <p:cNvSpPr/>
          <p:nvPr/>
        </p:nvSpPr>
        <p:spPr>
          <a:xfrm>
            <a:off x="7056602" y="2446951"/>
            <a:ext cx="2281522" cy="496931"/>
          </a:xfrm>
          <a:prstGeom prst="rect">
            <a:avLst/>
          </a:prstGeom>
        </p:spPr>
        <p:txBody>
          <a:bodyPr wrap="none">
            <a:spAutoFit/>
          </a:bodyPr>
          <a:lstStyle/>
          <a:p>
            <a:pPr marL="571500" indent="-342900" algn="just" fontAlgn="base">
              <a:lnSpc>
                <a:spcPct val="150000"/>
              </a:lnSpc>
              <a:buFont typeface="Wingdings" pitchFamily="2" charset="2"/>
              <a:buChar char="ü"/>
            </a:pPr>
            <a:r>
              <a:rPr lang="en-US" sz="2000" dirty="0">
                <a:ea typeface="Times New Roman" panose="02020603050405020304" pitchFamily="18" charset="0"/>
              </a:rPr>
              <a:t>Performance  </a:t>
            </a:r>
            <a:endParaRPr lang="en-LK" sz="2000" dirty="0">
              <a:ea typeface="Times New Roman" panose="02020603050405020304" pitchFamily="18" charset="0"/>
            </a:endParaRPr>
          </a:p>
        </p:txBody>
      </p:sp>
      <p:sp>
        <p:nvSpPr>
          <p:cNvPr id="10" name="Rectangle 9">
            <a:extLst>
              <a:ext uri="{FF2B5EF4-FFF2-40B4-BE49-F238E27FC236}">
                <a16:creationId xmlns:a16="http://schemas.microsoft.com/office/drawing/2014/main" id="{8F806306-B3DA-498A-803B-813106044EB0}"/>
              </a:ext>
            </a:extLst>
          </p:cNvPr>
          <p:cNvSpPr/>
          <p:nvPr/>
        </p:nvSpPr>
        <p:spPr>
          <a:xfrm>
            <a:off x="7293450" y="3318770"/>
            <a:ext cx="2056397" cy="707886"/>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Correctness  </a:t>
            </a:r>
            <a:r>
              <a:rPr lang="en-LK" sz="2000" dirty="0"/>
              <a:t> </a:t>
            </a:r>
          </a:p>
          <a:p>
            <a:r>
              <a:rPr lang="en-US" sz="2000" dirty="0">
                <a:ea typeface="Times New Roman" panose="02020603050405020304" pitchFamily="18" charset="0"/>
              </a:rPr>
              <a:t>  </a:t>
            </a:r>
            <a:r>
              <a:rPr lang="en-LK" sz="2000" dirty="0"/>
              <a:t> </a:t>
            </a:r>
          </a:p>
        </p:txBody>
      </p:sp>
      <p:sp>
        <p:nvSpPr>
          <p:cNvPr id="11" name="Rectangle 10">
            <a:extLst>
              <a:ext uri="{FF2B5EF4-FFF2-40B4-BE49-F238E27FC236}">
                <a16:creationId xmlns:a16="http://schemas.microsoft.com/office/drawing/2014/main" id="{BE725A02-1910-4CDA-9767-BDAB2719F113}"/>
              </a:ext>
            </a:extLst>
          </p:cNvPr>
          <p:cNvSpPr/>
          <p:nvPr/>
        </p:nvSpPr>
        <p:spPr>
          <a:xfrm>
            <a:off x="7293450" y="4085402"/>
            <a:ext cx="1928861"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Availability  </a:t>
            </a:r>
            <a:r>
              <a:rPr lang="en-LK" sz="2000" dirty="0"/>
              <a:t> </a:t>
            </a:r>
          </a:p>
        </p:txBody>
      </p:sp>
      <p:pic>
        <p:nvPicPr>
          <p:cNvPr id="13" name="Picture 12" descr="Logo&#10;&#10;Description automatically generated">
            <a:extLst>
              <a:ext uri="{FF2B5EF4-FFF2-40B4-BE49-F238E27FC236}">
                <a16:creationId xmlns:a16="http://schemas.microsoft.com/office/drawing/2014/main" id="{8F4D4AF5-30B5-4A21-A365-6B977B878E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0" y="373994"/>
            <a:ext cx="1473200" cy="1473200"/>
          </a:xfrm>
          <a:prstGeom prst="rect">
            <a:avLst/>
          </a:prstGeom>
        </p:spPr>
      </p:pic>
      <p:pic>
        <p:nvPicPr>
          <p:cNvPr id="14" name="Picture 13" descr="Logo&#10;&#10;Description automatically generated">
            <a:extLst>
              <a:ext uri="{FF2B5EF4-FFF2-40B4-BE49-F238E27FC236}">
                <a16:creationId xmlns:a16="http://schemas.microsoft.com/office/drawing/2014/main" id="{0E9C578A-6AEA-4C04-9584-6E0D1A05FE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175" y="373994"/>
            <a:ext cx="1473200" cy="147320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1B8DAB3C-C786-4BC1-B69B-CDA0F5FAD5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6" name="TextBox 15">
            <a:extLst>
              <a:ext uri="{FF2B5EF4-FFF2-40B4-BE49-F238E27FC236}">
                <a16:creationId xmlns:a16="http://schemas.microsoft.com/office/drawing/2014/main" id="{77FF5C63-CCE0-414B-AB3F-A416A3FC082F}"/>
              </a:ext>
            </a:extLst>
          </p:cNvPr>
          <p:cNvSpPr txBox="1"/>
          <p:nvPr/>
        </p:nvSpPr>
        <p:spPr>
          <a:xfrm>
            <a:off x="751450" y="2167116"/>
            <a:ext cx="4872842" cy="2523768"/>
          </a:xfrm>
          <a:prstGeom prst="rect">
            <a:avLst/>
          </a:prstGeom>
          <a:noFill/>
        </p:spPr>
        <p:txBody>
          <a:bodyPr wrap="square">
            <a:spAutoFit/>
          </a:bodyPr>
          <a:lstStyle/>
          <a:p>
            <a:endParaRPr lang="en-US" dirty="0"/>
          </a:p>
          <a:p>
            <a:pPr marL="342900" indent="-342900">
              <a:buFont typeface="Wingdings" panose="05000000000000000000" pitchFamily="2" charset="2"/>
              <a:buChar char="ü"/>
            </a:pPr>
            <a:r>
              <a:rPr lang="en-US" sz="2000" dirty="0"/>
              <a:t>The system will check for pronunciation and vocabulary issues using the audio file.</a:t>
            </a:r>
          </a:p>
          <a:p>
            <a:endParaRPr lang="en-US" sz="2000" dirty="0"/>
          </a:p>
          <a:p>
            <a:pPr marL="342900" indent="-342900">
              <a:buFont typeface="Wingdings" panose="05000000000000000000" pitchFamily="2" charset="2"/>
              <a:buChar char="ü"/>
            </a:pPr>
            <a:r>
              <a:rPr lang="en-US" sz="2000" dirty="0"/>
              <a:t>The system will provide feedback on the presenter's pronunciation and vocabulary errors.</a:t>
            </a:r>
          </a:p>
        </p:txBody>
      </p:sp>
    </p:spTree>
    <p:extLst>
      <p:ext uri="{BB962C8B-B14F-4D97-AF65-F5344CB8AC3E}">
        <p14:creationId xmlns:p14="http://schemas.microsoft.com/office/powerpoint/2010/main" val="306964441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9784-D183-4E6C-B5D8-D77F05703613}"/>
              </a:ext>
            </a:extLst>
          </p:cNvPr>
          <p:cNvSpPr>
            <a:spLocks noGrp="1"/>
          </p:cNvSpPr>
          <p:nvPr>
            <p:ph type="ctrTitle"/>
          </p:nvPr>
        </p:nvSpPr>
        <p:spPr>
          <a:xfrm>
            <a:off x="4455184" y="74667"/>
            <a:ext cx="3276600" cy="721351"/>
          </a:xfrm>
        </p:spPr>
        <p:txBody>
          <a:bodyPr>
            <a:normAutofit/>
          </a:bodyPr>
          <a:lstStyle/>
          <a:p>
            <a:r>
              <a:rPr lang="en-US" sz="3600" b="1" dirty="0">
                <a:latin typeface="Cambria" panose="02040503050406030204" pitchFamily="18" charset="0"/>
                <a:ea typeface="Cambria" panose="02040503050406030204" pitchFamily="18" charset="0"/>
              </a:rPr>
              <a:t>OUR TEAM</a:t>
            </a:r>
          </a:p>
        </p:txBody>
      </p:sp>
      <p:pic>
        <p:nvPicPr>
          <p:cNvPr id="3" name="Picture 2" descr="A person with long hair smiling&#10;&#10;Description automatically generated with low confidence">
            <a:extLst>
              <a:ext uri="{FF2B5EF4-FFF2-40B4-BE49-F238E27FC236}">
                <a16:creationId xmlns:a16="http://schemas.microsoft.com/office/drawing/2014/main" id="{3FFB7749-6554-4567-B54F-9745F41124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7968" y="1143002"/>
            <a:ext cx="1447800" cy="1670537"/>
          </a:xfrm>
          <a:prstGeom prst="rect">
            <a:avLst/>
          </a:prstGeom>
          <a:ln>
            <a:noFill/>
          </a:ln>
          <a:effectLst>
            <a:outerShdw blurRad="292100" dist="139700" dir="2700000" algn="tl" rotWithShape="0">
              <a:srgbClr val="333333">
                <a:alpha val="65000"/>
              </a:srgbClr>
            </a:outerShdw>
          </a:effectLst>
        </p:spPr>
      </p:pic>
      <p:pic>
        <p:nvPicPr>
          <p:cNvPr id="4" name="Picture 3" descr="A picture containing person, indoor, posing&#10;&#10;Description automatically generated">
            <a:extLst>
              <a:ext uri="{FF2B5EF4-FFF2-40B4-BE49-F238E27FC236}">
                <a16:creationId xmlns:a16="http://schemas.microsoft.com/office/drawing/2014/main" id="{0D18E948-BB7D-46EA-9C2C-78DB2ADCA8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9584" y="1143001"/>
            <a:ext cx="1447800" cy="1670538"/>
          </a:xfrm>
          <a:prstGeom prst="rect">
            <a:avLst/>
          </a:prstGeom>
          <a:ln>
            <a:noFill/>
          </a:ln>
          <a:effectLst>
            <a:outerShdw blurRad="292100" dist="139700" dir="2700000" algn="tl" rotWithShape="0">
              <a:srgbClr val="333333">
                <a:alpha val="65000"/>
              </a:srgbClr>
            </a:outerShdw>
          </a:effectLst>
        </p:spPr>
      </p:pic>
      <p:pic>
        <p:nvPicPr>
          <p:cNvPr id="5" name="Picture 4" descr="A person wearing glasses&#10;&#10;Description automatically generated with medium confidence">
            <a:extLst>
              <a:ext uri="{FF2B5EF4-FFF2-40B4-BE49-F238E27FC236}">
                <a16:creationId xmlns:a16="http://schemas.microsoft.com/office/drawing/2014/main" id="{66A0F9C8-1D8F-4FB3-9BF1-6894FB338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143000"/>
            <a:ext cx="1447800" cy="167053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B0A79DA-F060-4343-A8D5-B6138DD9CD23}"/>
              </a:ext>
            </a:extLst>
          </p:cNvPr>
          <p:cNvSpPr txBox="1"/>
          <p:nvPr/>
        </p:nvSpPr>
        <p:spPr>
          <a:xfrm>
            <a:off x="1714500" y="2903001"/>
            <a:ext cx="1981200" cy="584775"/>
          </a:xfrm>
          <a:prstGeom prst="rect">
            <a:avLst/>
          </a:prstGeom>
          <a:noFill/>
        </p:spPr>
        <p:txBody>
          <a:bodyPr wrap="square" rtlCol="0">
            <a:spAutoFit/>
          </a:bodyPr>
          <a:lstStyle/>
          <a:p>
            <a:pPr algn="ctr"/>
            <a:r>
              <a:rPr lang="en-US" sz="1600" b="1" dirty="0"/>
              <a:t>Dr. Shyam Mehraaj</a:t>
            </a:r>
          </a:p>
          <a:p>
            <a:pPr algn="ctr"/>
            <a:r>
              <a:rPr lang="en-US" sz="1600" dirty="0"/>
              <a:t>Supervisor</a:t>
            </a:r>
          </a:p>
        </p:txBody>
      </p:sp>
      <p:sp>
        <p:nvSpPr>
          <p:cNvPr id="7" name="TextBox 6">
            <a:extLst>
              <a:ext uri="{FF2B5EF4-FFF2-40B4-BE49-F238E27FC236}">
                <a16:creationId xmlns:a16="http://schemas.microsoft.com/office/drawing/2014/main" id="{F4D8D270-E5D3-4AA9-823D-6A7D8FAB82C2}"/>
              </a:ext>
            </a:extLst>
          </p:cNvPr>
          <p:cNvSpPr txBox="1"/>
          <p:nvPr/>
        </p:nvSpPr>
        <p:spPr>
          <a:xfrm>
            <a:off x="4370087" y="2889650"/>
            <a:ext cx="3446794" cy="584775"/>
          </a:xfrm>
          <a:prstGeom prst="rect">
            <a:avLst/>
          </a:prstGeom>
          <a:noFill/>
        </p:spPr>
        <p:txBody>
          <a:bodyPr wrap="square" rtlCol="0">
            <a:spAutoFit/>
          </a:bodyPr>
          <a:lstStyle/>
          <a:p>
            <a:pPr algn="ctr"/>
            <a:r>
              <a:rPr lang="en-US" sz="1600" b="1" dirty="0"/>
              <a:t>Ms. </a:t>
            </a:r>
            <a:r>
              <a:rPr lang="en-US" sz="1600" b="1" dirty="0" err="1"/>
              <a:t>Samanthi</a:t>
            </a:r>
            <a:r>
              <a:rPr lang="en-US" sz="1600" b="1" dirty="0"/>
              <a:t> </a:t>
            </a:r>
            <a:r>
              <a:rPr lang="en-US" sz="1600" b="1" dirty="0" err="1"/>
              <a:t>Siriwardene</a:t>
            </a:r>
            <a:endParaRPr lang="en-US" sz="1600" b="1" dirty="0"/>
          </a:p>
          <a:p>
            <a:pPr algn="ctr"/>
            <a:r>
              <a:rPr lang="en-US" sz="1600" dirty="0"/>
              <a:t>Co-Supervisor</a:t>
            </a:r>
          </a:p>
        </p:txBody>
      </p:sp>
      <p:sp>
        <p:nvSpPr>
          <p:cNvPr id="8" name="TextBox 7">
            <a:extLst>
              <a:ext uri="{FF2B5EF4-FFF2-40B4-BE49-F238E27FC236}">
                <a16:creationId xmlns:a16="http://schemas.microsoft.com/office/drawing/2014/main" id="{E33682BC-099E-42EE-A1F6-A52029C274BC}"/>
              </a:ext>
            </a:extLst>
          </p:cNvPr>
          <p:cNvSpPr txBox="1"/>
          <p:nvPr/>
        </p:nvSpPr>
        <p:spPr>
          <a:xfrm>
            <a:off x="8224567" y="2889649"/>
            <a:ext cx="2514602" cy="584775"/>
          </a:xfrm>
          <a:prstGeom prst="rect">
            <a:avLst/>
          </a:prstGeom>
          <a:noFill/>
        </p:spPr>
        <p:txBody>
          <a:bodyPr wrap="square" rtlCol="0">
            <a:spAutoFit/>
          </a:bodyPr>
          <a:lstStyle/>
          <a:p>
            <a:pPr algn="ctr"/>
            <a:r>
              <a:rPr lang="en-US" sz="1600" b="1" dirty="0"/>
              <a:t>Ms. </a:t>
            </a:r>
            <a:r>
              <a:rPr lang="en-US" sz="1600" b="1" dirty="0" err="1"/>
              <a:t>Veerandi</a:t>
            </a:r>
            <a:r>
              <a:rPr lang="en-US" sz="1600" b="1" dirty="0"/>
              <a:t> </a:t>
            </a:r>
            <a:r>
              <a:rPr lang="en-US" sz="1600" b="1" dirty="0" err="1"/>
              <a:t>Kulasekara</a:t>
            </a:r>
            <a:endParaRPr lang="en-US" sz="1600" b="1" dirty="0"/>
          </a:p>
          <a:p>
            <a:pPr algn="ctr"/>
            <a:r>
              <a:rPr lang="en-US" sz="1600" dirty="0"/>
              <a:t>External Supervisor</a:t>
            </a:r>
          </a:p>
        </p:txBody>
      </p:sp>
      <p:pic>
        <p:nvPicPr>
          <p:cNvPr id="9" name="Picture 8" descr="Logo&#10;&#10;Description automatically generated">
            <a:extLst>
              <a:ext uri="{FF2B5EF4-FFF2-40B4-BE49-F238E27FC236}">
                <a16:creationId xmlns:a16="http://schemas.microsoft.com/office/drawing/2014/main" id="{B0A85E0D-C385-4A85-A2CD-9F28572F288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725" t="30691" r="27723" b="28275"/>
          <a:stretch/>
        </p:blipFill>
        <p:spPr>
          <a:xfrm>
            <a:off x="4112284" y="165622"/>
            <a:ext cx="685800" cy="604503"/>
          </a:xfrm>
          <a:prstGeom prst="rect">
            <a:avLst/>
          </a:prstGeom>
        </p:spPr>
      </p:pic>
      <p:pic>
        <p:nvPicPr>
          <p:cNvPr id="10" name="Picture 9" descr="A picture containing person, person, wall, posing&#10;&#10;Description automatically generated">
            <a:extLst>
              <a:ext uri="{FF2B5EF4-FFF2-40B4-BE49-F238E27FC236}">
                <a16:creationId xmlns:a16="http://schemas.microsoft.com/office/drawing/2014/main" id="{E5E3DBF6-CE29-413A-A9A8-5017150F7B2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651" t="6625" r="17206"/>
          <a:stretch/>
        </p:blipFill>
        <p:spPr>
          <a:xfrm>
            <a:off x="914400" y="3937576"/>
            <a:ext cx="1470501" cy="1371599"/>
          </a:xfrm>
          <a:prstGeom prst="rect">
            <a:avLst/>
          </a:prstGeom>
          <a:ln>
            <a:noFill/>
          </a:ln>
          <a:effectLst>
            <a:outerShdw blurRad="292100" dist="139700" dir="2700000" algn="tl" rotWithShape="0">
              <a:srgbClr val="333333">
                <a:alpha val="65000"/>
              </a:srgbClr>
            </a:outerShdw>
          </a:effectLst>
        </p:spPr>
      </p:pic>
      <p:pic>
        <p:nvPicPr>
          <p:cNvPr id="11" name="Picture 10" descr="A person wearing glasses&#10;&#10;Description automatically generated with low confidence">
            <a:extLst>
              <a:ext uri="{FF2B5EF4-FFF2-40B4-BE49-F238E27FC236}">
                <a16:creationId xmlns:a16="http://schemas.microsoft.com/office/drawing/2014/main" id="{896B64AA-2F69-4B6B-A73F-E6EAB418CF1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32653"/>
          <a:stretch/>
        </p:blipFill>
        <p:spPr>
          <a:xfrm>
            <a:off x="3805029" y="3937573"/>
            <a:ext cx="1470501" cy="1371599"/>
          </a:xfrm>
          <a:prstGeom prst="rect">
            <a:avLst/>
          </a:prstGeom>
          <a:ln>
            <a:noFill/>
          </a:ln>
          <a:effectLst>
            <a:outerShdw blurRad="292100" dist="139700" dir="2700000" algn="tl" rotWithShape="0">
              <a:srgbClr val="333333">
                <a:alpha val="65000"/>
              </a:srgbClr>
            </a:outerShdw>
          </a:effectLst>
        </p:spPr>
      </p:pic>
      <p:pic>
        <p:nvPicPr>
          <p:cNvPr id="12" name="Picture 11" descr="A picture containing indoor&#10;&#10;Description automatically generated">
            <a:extLst>
              <a:ext uri="{FF2B5EF4-FFF2-40B4-BE49-F238E27FC236}">
                <a16:creationId xmlns:a16="http://schemas.microsoft.com/office/drawing/2014/main" id="{40AB7B62-DE29-47BE-A637-D3DC0E2AF8F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19" t="23333" r="10494" b="36667"/>
          <a:stretch/>
        </p:blipFill>
        <p:spPr>
          <a:xfrm>
            <a:off x="6996533" y="3937574"/>
            <a:ext cx="1470502" cy="137159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1E0424E-8C74-493E-AE81-374819F520F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6667" t="22223" r="20000" b="41110"/>
          <a:stretch/>
        </p:blipFill>
        <p:spPr>
          <a:xfrm>
            <a:off x="9887163" y="3937574"/>
            <a:ext cx="1470501" cy="1371599"/>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73E7569-FCA2-495C-A49F-897E3B3A739D}"/>
              </a:ext>
            </a:extLst>
          </p:cNvPr>
          <p:cNvSpPr txBox="1"/>
          <p:nvPr/>
        </p:nvSpPr>
        <p:spPr>
          <a:xfrm>
            <a:off x="659050" y="5422612"/>
            <a:ext cx="1981200" cy="584775"/>
          </a:xfrm>
          <a:prstGeom prst="rect">
            <a:avLst/>
          </a:prstGeom>
          <a:noFill/>
        </p:spPr>
        <p:txBody>
          <a:bodyPr wrap="square" rtlCol="0">
            <a:spAutoFit/>
          </a:bodyPr>
          <a:lstStyle/>
          <a:p>
            <a:pPr algn="ctr"/>
            <a:r>
              <a:rPr lang="en-US" sz="1600" b="1" dirty="0"/>
              <a:t>IT18205152</a:t>
            </a:r>
          </a:p>
          <a:p>
            <a:pPr algn="ctr"/>
            <a:r>
              <a:rPr lang="en-US" sz="1600" dirty="0"/>
              <a:t>Shehara A.K.G.H.</a:t>
            </a:r>
          </a:p>
        </p:txBody>
      </p:sp>
      <p:sp>
        <p:nvSpPr>
          <p:cNvPr id="16" name="TextBox 15">
            <a:extLst>
              <a:ext uri="{FF2B5EF4-FFF2-40B4-BE49-F238E27FC236}">
                <a16:creationId xmlns:a16="http://schemas.microsoft.com/office/drawing/2014/main" id="{A14D0B10-788C-4778-B4F3-FE6C7800EC2C}"/>
              </a:ext>
            </a:extLst>
          </p:cNvPr>
          <p:cNvSpPr txBox="1"/>
          <p:nvPr/>
        </p:nvSpPr>
        <p:spPr>
          <a:xfrm>
            <a:off x="3464584" y="5422612"/>
            <a:ext cx="1981200" cy="584775"/>
          </a:xfrm>
          <a:prstGeom prst="rect">
            <a:avLst/>
          </a:prstGeom>
          <a:noFill/>
        </p:spPr>
        <p:txBody>
          <a:bodyPr wrap="square" rtlCol="0">
            <a:spAutoFit/>
          </a:bodyPr>
          <a:lstStyle/>
          <a:p>
            <a:pPr algn="ctr"/>
            <a:r>
              <a:rPr lang="en-US" sz="1600" b="1" dirty="0"/>
              <a:t>IT18229912</a:t>
            </a:r>
          </a:p>
          <a:p>
            <a:pPr algn="ctr"/>
            <a:r>
              <a:rPr lang="en-US" sz="1600" dirty="0"/>
              <a:t>Wanigasinghe N.T.</a:t>
            </a:r>
          </a:p>
        </p:txBody>
      </p:sp>
      <p:sp>
        <p:nvSpPr>
          <p:cNvPr id="17" name="TextBox 16">
            <a:extLst>
              <a:ext uri="{FF2B5EF4-FFF2-40B4-BE49-F238E27FC236}">
                <a16:creationId xmlns:a16="http://schemas.microsoft.com/office/drawing/2014/main" id="{4500AC97-DAD7-4CDB-8446-D228DD35884B}"/>
              </a:ext>
            </a:extLst>
          </p:cNvPr>
          <p:cNvSpPr txBox="1"/>
          <p:nvPr/>
        </p:nvSpPr>
        <p:spPr>
          <a:xfrm>
            <a:off x="6747460" y="5422610"/>
            <a:ext cx="1981200" cy="584775"/>
          </a:xfrm>
          <a:prstGeom prst="rect">
            <a:avLst/>
          </a:prstGeom>
          <a:noFill/>
        </p:spPr>
        <p:txBody>
          <a:bodyPr wrap="square" rtlCol="0">
            <a:spAutoFit/>
          </a:bodyPr>
          <a:lstStyle/>
          <a:p>
            <a:pPr algn="ctr"/>
            <a:r>
              <a:rPr lang="en-US" sz="1600" b="1" dirty="0"/>
              <a:t>IT18227750</a:t>
            </a:r>
          </a:p>
          <a:p>
            <a:pPr algn="ctr"/>
            <a:r>
              <a:rPr lang="en-US" sz="1600" dirty="0" err="1"/>
              <a:t>Wandana</a:t>
            </a:r>
            <a:r>
              <a:rPr lang="en-US" sz="1600" dirty="0"/>
              <a:t> R.A.K.</a:t>
            </a:r>
          </a:p>
        </p:txBody>
      </p:sp>
      <p:sp>
        <p:nvSpPr>
          <p:cNvPr id="18" name="TextBox 17">
            <a:extLst>
              <a:ext uri="{FF2B5EF4-FFF2-40B4-BE49-F238E27FC236}">
                <a16:creationId xmlns:a16="http://schemas.microsoft.com/office/drawing/2014/main" id="{B557439A-42F8-4530-B5AD-66101B8E7037}"/>
              </a:ext>
            </a:extLst>
          </p:cNvPr>
          <p:cNvSpPr txBox="1"/>
          <p:nvPr/>
        </p:nvSpPr>
        <p:spPr>
          <a:xfrm>
            <a:off x="9631813" y="5415859"/>
            <a:ext cx="1981200" cy="584775"/>
          </a:xfrm>
          <a:prstGeom prst="rect">
            <a:avLst/>
          </a:prstGeom>
          <a:noFill/>
        </p:spPr>
        <p:txBody>
          <a:bodyPr wrap="square" rtlCol="0">
            <a:spAutoFit/>
          </a:bodyPr>
          <a:lstStyle/>
          <a:p>
            <a:pPr algn="ctr"/>
            <a:r>
              <a:rPr lang="en-US" sz="1600" b="1" dirty="0"/>
              <a:t>IT17535090</a:t>
            </a:r>
          </a:p>
          <a:p>
            <a:pPr algn="ctr"/>
            <a:r>
              <a:rPr lang="en-US" sz="1600" dirty="0" err="1"/>
              <a:t>Wedage</a:t>
            </a:r>
            <a:r>
              <a:rPr lang="en-US" sz="1600" dirty="0"/>
              <a:t> C.V.</a:t>
            </a:r>
          </a:p>
        </p:txBody>
      </p:sp>
      <p:pic>
        <p:nvPicPr>
          <p:cNvPr id="19" name="Picture 18" descr="Graphical user interface, application&#10;&#10;Description automatically generated">
            <a:extLst>
              <a:ext uri="{FF2B5EF4-FFF2-40B4-BE49-F238E27FC236}">
                <a16:creationId xmlns:a16="http://schemas.microsoft.com/office/drawing/2014/main" id="{2CBDB7B4-4271-49AE-8549-9989FDAE94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21516782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F5EE89-5902-4D4D-8FA7-93B57E0F84AF}"/>
              </a:ext>
            </a:extLst>
          </p:cNvPr>
          <p:cNvSpPr/>
          <p:nvPr/>
        </p:nvSpPr>
        <p:spPr>
          <a:xfrm>
            <a:off x="3033879" y="202096"/>
            <a:ext cx="6124241"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WORK BREAKDOWN CHART</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D2C093DB-3A72-40D0-81BC-C4A3858D6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211339"/>
            <a:ext cx="1473200" cy="1473200"/>
          </a:xfrm>
          <a:prstGeom prst="rect">
            <a:avLst/>
          </a:prstGeom>
        </p:spPr>
      </p:pic>
      <p:pic>
        <p:nvPicPr>
          <p:cNvPr id="5" name="Picture 4" descr="Diagram&#10;&#10;Description automatically generated">
            <a:extLst>
              <a:ext uri="{FF2B5EF4-FFF2-40B4-BE49-F238E27FC236}">
                <a16:creationId xmlns:a16="http://schemas.microsoft.com/office/drawing/2014/main" id="{37282704-EEE1-4B16-978F-74B6900E7BAE}"/>
              </a:ext>
            </a:extLst>
          </p:cNvPr>
          <p:cNvPicPr>
            <a:picLocks noChangeAspect="1"/>
          </p:cNvPicPr>
          <p:nvPr/>
        </p:nvPicPr>
        <p:blipFill rotWithShape="1">
          <a:blip r:embed="rId3">
            <a:extLst>
              <a:ext uri="{28A0092B-C50C-407E-A947-70E740481C1C}">
                <a14:useLocalDpi xmlns:a14="http://schemas.microsoft.com/office/drawing/2010/main" val="0"/>
              </a:ext>
            </a:extLst>
          </a:blip>
          <a:srcRect t="5099"/>
          <a:stretch/>
        </p:blipFill>
        <p:spPr>
          <a:xfrm>
            <a:off x="2743200" y="882619"/>
            <a:ext cx="6493074" cy="567236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04C53B2F-6439-46E5-8166-915F938D0D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15D22C3E-829D-4F2F-AD07-EE80654C4AF6}"/>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238740552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D2FF7-466A-40DA-AE66-1ECEB89E62C5}"/>
              </a:ext>
            </a:extLst>
          </p:cNvPr>
          <p:cNvSpPr/>
          <p:nvPr/>
        </p:nvSpPr>
        <p:spPr>
          <a:xfrm>
            <a:off x="4629893" y="261034"/>
            <a:ext cx="2932213"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REFERENCES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CC8B9B75-1F52-449E-B144-5C9CA06D2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152401"/>
            <a:ext cx="1473200" cy="1473200"/>
          </a:xfrm>
          <a:prstGeom prst="rect">
            <a:avLst/>
          </a:prstGeom>
        </p:spPr>
      </p:pic>
      <p:sp>
        <p:nvSpPr>
          <p:cNvPr id="6" name="TextBox 5">
            <a:extLst>
              <a:ext uri="{FF2B5EF4-FFF2-40B4-BE49-F238E27FC236}">
                <a16:creationId xmlns:a16="http://schemas.microsoft.com/office/drawing/2014/main" id="{9193B5C5-13E2-4344-94C7-644A489417CC}"/>
              </a:ext>
            </a:extLst>
          </p:cNvPr>
          <p:cNvSpPr txBox="1"/>
          <p:nvPr/>
        </p:nvSpPr>
        <p:spPr>
          <a:xfrm>
            <a:off x="952499" y="1066800"/>
            <a:ext cx="10287000" cy="5428602"/>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 S. </a:t>
            </a:r>
            <a:r>
              <a:rPr lang="en-US" sz="1400" dirty="0" err="1">
                <a:effectLst/>
                <a:ea typeface="Times New Roman" panose="02020603050405020304" pitchFamily="18" charset="0"/>
                <a:cs typeface="Iskoola Pota" panose="020B0502040204020203" pitchFamily="34" charset="0"/>
              </a:rPr>
              <a:t>Bosley</a:t>
            </a:r>
            <a:r>
              <a:rPr lang="en-US" sz="1400" dirty="0">
                <a:effectLst/>
                <a:ea typeface="Times New Roman" panose="02020603050405020304" pitchFamily="18" charset="0"/>
                <a:cs typeface="Iskoola Pota" panose="020B0502040204020203" pitchFamily="34" charset="0"/>
              </a:rPr>
              <a:t> and B. </a:t>
            </a:r>
            <a:r>
              <a:rPr lang="en-US" sz="1400" dirty="0" err="1">
                <a:effectLst/>
                <a:ea typeface="Times New Roman" panose="02020603050405020304" pitchFamily="18" charset="0"/>
                <a:cs typeface="Iskoola Pota" panose="020B0502040204020203" pitchFamily="34" charset="0"/>
              </a:rPr>
              <a:t>Anuyahong</a:t>
            </a:r>
            <a:r>
              <a:rPr lang="en-US" sz="1400" dirty="0">
                <a:effectLst/>
                <a:ea typeface="Times New Roman" panose="02020603050405020304" pitchFamily="18" charset="0"/>
                <a:cs typeface="Iskoola Pota" panose="020B0502040204020203" pitchFamily="34" charset="0"/>
              </a:rPr>
              <a:t>, "A development of EFL presentation skills by using the communicative approach for university students," 2018 5th International Conference on Business and Industrial Research (ICBIR), 2018, pp. 522-525,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10.1109/ICBIR.2018.8391253.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[2] J. Shi, "Developing research presentation skills for international conferences," Proceedings of the 2013 International Conference on Advanced Mechatronic Systems, 2013, pp. 406-411,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10.1109/ICAMechS.2013.6681817.</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[3] Z. Ma, Y. Wang and X. Guan, "Developing oral presentation skills through formative self- and peer-assessment in the context of China," 2019 Eighth International Conference on Educational Innovation through Technology (EITT), 2019, pp. 199-205,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10.1109/EITT.2019.00046.</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[4] M. Li, M. Han, Z. Chen, Y. Mo, X. Chen and X. Liu, "Improving English Pronunciation Via Automatic Speech Recognition Technology," 2017 International Symposium on Educational Technology (ISET), 2017, pp. 224-228,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10.1109/ISET.2017.58.</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[5] A. Deshpande, R. </a:t>
            </a:r>
            <a:r>
              <a:rPr lang="en-US" sz="1400" dirty="0" err="1">
                <a:effectLst/>
                <a:ea typeface="Times New Roman" panose="02020603050405020304" pitchFamily="18" charset="0"/>
                <a:cs typeface="Iskoola Pota" panose="020B0502040204020203" pitchFamily="34" charset="0"/>
              </a:rPr>
              <a:t>Pandharkar</a:t>
            </a:r>
            <a:r>
              <a:rPr lang="en-US" sz="1400" dirty="0">
                <a:effectLst/>
                <a:ea typeface="Times New Roman" panose="02020603050405020304" pitchFamily="18" charset="0"/>
                <a:cs typeface="Iskoola Pota" panose="020B0502040204020203" pitchFamily="34" charset="0"/>
              </a:rPr>
              <a:t> and S. </a:t>
            </a:r>
            <a:r>
              <a:rPr lang="en-US" sz="1400" dirty="0" err="1">
                <a:effectLst/>
                <a:ea typeface="Times New Roman" panose="02020603050405020304" pitchFamily="18" charset="0"/>
                <a:cs typeface="Iskoola Pota" panose="020B0502040204020203" pitchFamily="34" charset="0"/>
              </a:rPr>
              <a:t>Deolekar</a:t>
            </a:r>
            <a:r>
              <a:rPr lang="en-US" sz="1400" dirty="0">
                <a:effectLst/>
                <a:ea typeface="Times New Roman" panose="02020603050405020304" pitchFamily="18" charset="0"/>
                <a:cs typeface="Iskoola Pota" panose="020B0502040204020203" pitchFamily="34" charset="0"/>
              </a:rPr>
              <a:t>, "Speech Coach: A framework to evaluate and improve speech delivery," 2020 4th International Conference on Computer, Communication and Signal Processing (ICCCSP), 2020, pp. 1-5,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10.1109/ICCCSP49186.2020.9315267.</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[6] P. </a:t>
            </a:r>
            <a:r>
              <a:rPr lang="en-US" sz="1400" dirty="0" err="1">
                <a:effectLst/>
                <a:ea typeface="Times New Roman" panose="02020603050405020304" pitchFamily="18" charset="0"/>
                <a:cs typeface="Iskoola Pota" panose="020B0502040204020203" pitchFamily="34" charset="0"/>
              </a:rPr>
              <a:t>Vanajakshi</a:t>
            </a:r>
            <a:r>
              <a:rPr lang="en-US" sz="1400" dirty="0">
                <a:effectLst/>
                <a:ea typeface="Times New Roman" panose="02020603050405020304" pitchFamily="18" charset="0"/>
                <a:cs typeface="Iskoola Pota" panose="020B0502040204020203" pitchFamily="34" charset="0"/>
              </a:rPr>
              <a:t> and M. </a:t>
            </a:r>
            <a:r>
              <a:rPr lang="en-US" sz="1400" dirty="0" err="1">
                <a:effectLst/>
                <a:ea typeface="Times New Roman" panose="02020603050405020304" pitchFamily="18" charset="0"/>
                <a:cs typeface="Iskoola Pota" panose="020B0502040204020203" pitchFamily="34" charset="0"/>
              </a:rPr>
              <a:t>Mathivanan</a:t>
            </a:r>
            <a:r>
              <a:rPr lang="en-US" sz="1400" dirty="0">
                <a:effectLst/>
                <a:ea typeface="Times New Roman" panose="02020603050405020304" pitchFamily="18" charset="0"/>
                <a:cs typeface="Iskoola Pota" panose="020B0502040204020203" pitchFamily="34" charset="0"/>
              </a:rPr>
              <a:t>, "A detailed survey on large vocabulary continuous speech recognition techniques," 2017 International Conference on Computer Communication and Informatics (ICCCI), 2017, pp. 1-7,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10.1109/ICCCI.2017.8117755.</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[7] Y. Xin, "The Design of Automatic Correction System for Spoken English Pronunciation Errors Based on Phonemes," 2019 6th International Conference on Dependable Systems and Their Applications (DSA), 2020, pp. 247-254,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10.1109/DSA.2019.00038.</a:t>
            </a:r>
          </a:p>
          <a:p>
            <a:pPr marL="0" marR="0">
              <a:lnSpc>
                <a:spcPct val="115000"/>
              </a:lnSpc>
              <a:spcBef>
                <a:spcPts val="0"/>
              </a:spcBef>
              <a:spcAft>
                <a:spcPts val="1000"/>
              </a:spcAft>
            </a:pPr>
            <a:endParaRPr lang="en-US" sz="1400" dirty="0">
              <a:effectLst/>
              <a:ea typeface="Times New Roman" panose="02020603050405020304" pitchFamily="18" charset="0"/>
              <a:cs typeface="Iskoola Pota" panose="020B0502040204020203"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1C61F4FC-4906-45C8-ABA1-344376FFA1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B380AB5C-C3DB-4DAA-80F2-09586AE3BF17}"/>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136793193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1D0C3-C5AE-4194-B253-FDB54CAE333C}"/>
              </a:ext>
            </a:extLst>
          </p:cNvPr>
          <p:cNvSpPr txBox="1"/>
          <p:nvPr/>
        </p:nvSpPr>
        <p:spPr>
          <a:xfrm>
            <a:off x="990600" y="304800"/>
            <a:ext cx="9753600" cy="5795882"/>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[8] S. P. Singh, A. Kumar, L. Singh, M. Bhargava, K. Goyal and B. Sharma, "Frequency based spell checking and rule based grammar checking," 2016 International Conference on Electrical, Electronics, and Optimization Techniques (ICEEOT), 2016, pp. 4435-4439,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10.1109/ICEEOT.2016.7755557.</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[9] S. V. </a:t>
            </a:r>
            <a:r>
              <a:rPr lang="en-US" sz="1400" dirty="0" err="1">
                <a:effectLst/>
                <a:ea typeface="Times New Roman" panose="02020603050405020304" pitchFamily="18" charset="0"/>
                <a:cs typeface="Iskoola Pota" panose="020B0502040204020203" pitchFamily="34" charset="0"/>
              </a:rPr>
              <a:t>Gothe</a:t>
            </a:r>
            <a:r>
              <a:rPr lang="en-US" sz="1400" dirty="0">
                <a:effectLst/>
                <a:ea typeface="Times New Roman" panose="02020603050405020304" pitchFamily="18" charset="0"/>
                <a:cs typeface="Iskoola Pota" panose="020B0502040204020203" pitchFamily="34" charset="0"/>
              </a:rPr>
              <a:t>, S. Dogra, M. Chandra, C. Sanchi and B. R. K. Raja, "An efficient system for grammatical error correction on mobile devices," 2021 IEEE 15th International Conference on Semantic Computing (ICSC), 2021, pp. 147-154,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10.1109/ICSC50631.2021.00034.</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[10] H. </a:t>
            </a:r>
            <a:r>
              <a:rPr lang="en-US" sz="1400" dirty="0" err="1">
                <a:effectLst/>
                <a:ea typeface="Times New Roman" panose="02020603050405020304" pitchFamily="18" charset="0"/>
                <a:cs typeface="Iskoola Pota" panose="020B0502040204020203" pitchFamily="34" charset="0"/>
              </a:rPr>
              <a:t>Prafianto</a:t>
            </a:r>
            <a:r>
              <a:rPr lang="en-US" sz="1400" dirty="0">
                <a:effectLst/>
                <a:ea typeface="Times New Roman" panose="02020603050405020304" pitchFamily="18" charset="0"/>
                <a:cs typeface="Iskoola Pota" panose="020B0502040204020203" pitchFamily="34" charset="0"/>
              </a:rPr>
              <a:t>, T. Nose and A. Ito, "A precise evaluation method of prosodic quality of non-native speakers using average voice and prosody substitution," 2016 International Conference on Audio, Language and Image Processing (ICALIP), 2016, pp. 208-212,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10.1109/ICALIP.2016.7846620.</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[11] </a:t>
            </a:r>
            <a:r>
              <a:rPr lang="en-US" sz="1400" dirty="0" err="1">
                <a:effectLst/>
                <a:ea typeface="Times New Roman" panose="02020603050405020304" pitchFamily="18" charset="0"/>
                <a:cs typeface="Iskoola Pota" panose="020B0502040204020203" pitchFamily="34" charset="0"/>
              </a:rPr>
              <a:t>Bogach</a:t>
            </a:r>
            <a:r>
              <a:rPr lang="en-US" sz="1400" dirty="0">
                <a:effectLst/>
                <a:ea typeface="Times New Roman" panose="02020603050405020304" pitchFamily="18" charset="0"/>
                <a:cs typeface="Iskoola Pota" panose="020B0502040204020203" pitchFamily="34" charset="0"/>
              </a:rPr>
              <a:t>, Natalia &amp; </a:t>
            </a:r>
            <a:r>
              <a:rPr lang="en-US" sz="1400" dirty="0" err="1">
                <a:effectLst/>
                <a:ea typeface="Times New Roman" panose="02020603050405020304" pitchFamily="18" charset="0"/>
                <a:cs typeface="Iskoola Pota" panose="020B0502040204020203" pitchFamily="34" charset="0"/>
              </a:rPr>
              <a:t>Boitsova</a:t>
            </a:r>
            <a:r>
              <a:rPr lang="en-US" sz="1400" dirty="0">
                <a:effectLst/>
                <a:ea typeface="Times New Roman" panose="02020603050405020304" pitchFamily="18" charset="0"/>
                <a:cs typeface="Iskoola Pota" panose="020B0502040204020203" pitchFamily="34" charset="0"/>
              </a:rPr>
              <a:t>, Elena &amp; </a:t>
            </a:r>
            <a:r>
              <a:rPr lang="en-US" sz="1400" dirty="0" err="1">
                <a:effectLst/>
                <a:ea typeface="Times New Roman" panose="02020603050405020304" pitchFamily="18" charset="0"/>
                <a:cs typeface="Iskoola Pota" panose="020B0502040204020203" pitchFamily="34" charset="0"/>
              </a:rPr>
              <a:t>Chernonog</a:t>
            </a:r>
            <a:r>
              <a:rPr lang="en-US" sz="1400" dirty="0">
                <a:effectLst/>
                <a:ea typeface="Times New Roman" panose="02020603050405020304" pitchFamily="18" charset="0"/>
                <a:cs typeface="Iskoola Pota" panose="020B0502040204020203" pitchFamily="34" charset="0"/>
              </a:rPr>
              <a:t>, Sergey &amp; </a:t>
            </a:r>
            <a:r>
              <a:rPr lang="en-US" sz="1400" dirty="0" err="1">
                <a:effectLst/>
                <a:ea typeface="Times New Roman" panose="02020603050405020304" pitchFamily="18" charset="0"/>
                <a:cs typeface="Iskoola Pota" panose="020B0502040204020203" pitchFamily="34" charset="0"/>
              </a:rPr>
              <a:t>Lamtev</a:t>
            </a:r>
            <a:r>
              <a:rPr lang="en-US" sz="1400" dirty="0">
                <a:effectLst/>
                <a:ea typeface="Times New Roman" panose="02020603050405020304" pitchFamily="18" charset="0"/>
                <a:cs typeface="Iskoola Pota" panose="020B0502040204020203" pitchFamily="34" charset="0"/>
              </a:rPr>
              <a:t>, Anton &amp; </a:t>
            </a:r>
            <a:r>
              <a:rPr lang="en-US" sz="1400" dirty="0" err="1">
                <a:effectLst/>
                <a:ea typeface="Times New Roman" panose="02020603050405020304" pitchFamily="18" charset="0"/>
                <a:cs typeface="Iskoola Pota" panose="020B0502040204020203" pitchFamily="34" charset="0"/>
              </a:rPr>
              <a:t>Lesnichaya</a:t>
            </a:r>
            <a:r>
              <a:rPr lang="en-US" sz="1400" dirty="0">
                <a:effectLst/>
                <a:ea typeface="Times New Roman" panose="02020603050405020304" pitchFamily="18" charset="0"/>
                <a:cs typeface="Iskoola Pota" panose="020B0502040204020203" pitchFamily="34" charset="0"/>
              </a:rPr>
              <a:t>, Maria &amp; </a:t>
            </a:r>
            <a:r>
              <a:rPr lang="en-US" sz="1400" dirty="0" err="1">
                <a:effectLst/>
                <a:ea typeface="Times New Roman" panose="02020603050405020304" pitchFamily="18" charset="0"/>
                <a:cs typeface="Iskoola Pota" panose="020B0502040204020203" pitchFamily="34" charset="0"/>
              </a:rPr>
              <a:t>Lezhenin</a:t>
            </a:r>
            <a:r>
              <a:rPr lang="en-US" sz="1400" dirty="0">
                <a:effectLst/>
                <a:ea typeface="Times New Roman" panose="02020603050405020304" pitchFamily="18" charset="0"/>
                <a:cs typeface="Iskoola Pota" panose="020B0502040204020203" pitchFamily="34" charset="0"/>
              </a:rPr>
              <a:t>, </a:t>
            </a:r>
            <a:r>
              <a:rPr lang="en-US" sz="1400" dirty="0" err="1">
                <a:effectLst/>
                <a:ea typeface="Times New Roman" panose="02020603050405020304" pitchFamily="18" charset="0"/>
                <a:cs typeface="Iskoola Pota" panose="020B0502040204020203" pitchFamily="34" charset="0"/>
              </a:rPr>
              <a:t>Iurii</a:t>
            </a:r>
            <a:r>
              <a:rPr lang="en-US" sz="1400" dirty="0">
                <a:effectLst/>
                <a:ea typeface="Times New Roman" panose="02020603050405020304" pitchFamily="18" charset="0"/>
                <a:cs typeface="Iskoola Pota" panose="020B0502040204020203" pitchFamily="34" charset="0"/>
              </a:rPr>
              <a:t> &amp; </a:t>
            </a:r>
            <a:r>
              <a:rPr lang="en-US" sz="1400" dirty="0" err="1">
                <a:effectLst/>
                <a:ea typeface="Times New Roman" panose="02020603050405020304" pitchFamily="18" charset="0"/>
                <a:cs typeface="Iskoola Pota" panose="020B0502040204020203" pitchFamily="34" charset="0"/>
              </a:rPr>
              <a:t>Novopashenny</a:t>
            </a:r>
            <a:r>
              <a:rPr lang="en-US" sz="1400" dirty="0">
                <a:effectLst/>
                <a:ea typeface="Times New Roman" panose="02020603050405020304" pitchFamily="18" charset="0"/>
                <a:cs typeface="Iskoola Pota" panose="020B0502040204020203" pitchFamily="34" charset="0"/>
              </a:rPr>
              <a:t>, Andrey &amp; </a:t>
            </a:r>
            <a:r>
              <a:rPr lang="en-US" sz="1400" dirty="0" err="1">
                <a:effectLst/>
                <a:ea typeface="Times New Roman" panose="02020603050405020304" pitchFamily="18" charset="0"/>
                <a:cs typeface="Iskoola Pota" panose="020B0502040204020203" pitchFamily="34" charset="0"/>
              </a:rPr>
              <a:t>Svechnikov</a:t>
            </a:r>
            <a:r>
              <a:rPr lang="en-US" sz="1400" dirty="0">
                <a:effectLst/>
                <a:ea typeface="Times New Roman" panose="02020603050405020304" pitchFamily="18" charset="0"/>
                <a:cs typeface="Iskoola Pota" panose="020B0502040204020203" pitchFamily="34" charset="0"/>
              </a:rPr>
              <a:t>, Roman &amp; </a:t>
            </a:r>
            <a:r>
              <a:rPr lang="en-US" sz="1400" dirty="0" err="1">
                <a:effectLst/>
                <a:ea typeface="Times New Roman" panose="02020603050405020304" pitchFamily="18" charset="0"/>
                <a:cs typeface="Iskoola Pota" panose="020B0502040204020203" pitchFamily="34" charset="0"/>
              </a:rPr>
              <a:t>Tsikach</a:t>
            </a:r>
            <a:r>
              <a:rPr lang="en-US" sz="1400" dirty="0">
                <a:effectLst/>
                <a:ea typeface="Times New Roman" panose="02020603050405020304" pitchFamily="18" charset="0"/>
                <a:cs typeface="Iskoola Pota" panose="020B0502040204020203" pitchFamily="34" charset="0"/>
              </a:rPr>
              <a:t>, Daria &amp; </a:t>
            </a:r>
            <a:r>
              <a:rPr lang="en-US" sz="1400" dirty="0" err="1">
                <a:effectLst/>
                <a:ea typeface="Times New Roman" panose="02020603050405020304" pitchFamily="18" charset="0"/>
                <a:cs typeface="Iskoola Pota" panose="020B0502040204020203" pitchFamily="34" charset="0"/>
              </a:rPr>
              <a:t>Vasiliev</a:t>
            </a:r>
            <a:r>
              <a:rPr lang="en-US" sz="1400" dirty="0">
                <a:effectLst/>
                <a:ea typeface="Times New Roman" panose="02020603050405020304" pitchFamily="18" charset="0"/>
                <a:cs typeface="Iskoola Pota" panose="020B0502040204020203" pitchFamily="34" charset="0"/>
              </a:rPr>
              <a:t>, Konstantin &amp; </a:t>
            </a:r>
            <a:r>
              <a:rPr lang="en-US" sz="1400" dirty="0" err="1">
                <a:effectLst/>
                <a:ea typeface="Times New Roman" panose="02020603050405020304" pitchFamily="18" charset="0"/>
                <a:cs typeface="Iskoola Pota" panose="020B0502040204020203" pitchFamily="34" charset="0"/>
              </a:rPr>
              <a:t>Pyshkin</a:t>
            </a:r>
            <a:r>
              <a:rPr lang="en-US" sz="1400" dirty="0">
                <a:effectLst/>
                <a:ea typeface="Times New Roman" panose="02020603050405020304" pitchFamily="18" charset="0"/>
                <a:cs typeface="Iskoola Pota" panose="020B0502040204020203" pitchFamily="34" charset="0"/>
              </a:rPr>
              <a:t>, </a:t>
            </a:r>
            <a:r>
              <a:rPr lang="en-US" sz="1400" dirty="0" err="1">
                <a:effectLst/>
                <a:ea typeface="Times New Roman" panose="02020603050405020304" pitchFamily="18" charset="0"/>
                <a:cs typeface="Iskoola Pota" panose="020B0502040204020203" pitchFamily="34" charset="0"/>
              </a:rPr>
              <a:t>Evgeny</a:t>
            </a:r>
            <a:r>
              <a:rPr lang="en-US" sz="1400" dirty="0">
                <a:effectLst/>
                <a:ea typeface="Times New Roman" panose="02020603050405020304" pitchFamily="18" charset="0"/>
                <a:cs typeface="Iskoola Pota" panose="020B0502040204020203" pitchFamily="34" charset="0"/>
              </a:rPr>
              <a:t> &amp; John, Blake. (2021). Speech Processing for Language Learning: A Practical Approach to Computer-Assisted Pronunciation Teaching. Electronics. 10. 235. 10.3390/electronics10030235.</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[12] P. Gupta, "A Context-Sensitive Real-Time Spell Checker with Language Adaptability," 2020 IEEE 14th International Conference on Semantic Computing (ICSC), 2020, pp. 116-122,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10.1109/ICSC.2020.00023.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[13] </a:t>
            </a:r>
            <a:r>
              <a:rPr lang="en-US" sz="1400" dirty="0" err="1">
                <a:effectLst/>
                <a:ea typeface="Times New Roman" panose="02020603050405020304" pitchFamily="18" charset="0"/>
                <a:cs typeface="Iskoola Pota" panose="020B0502040204020203" pitchFamily="34" charset="0"/>
              </a:rPr>
              <a:t>Fouz</a:t>
            </a:r>
            <a:r>
              <a:rPr lang="en-US" sz="1400" dirty="0">
                <a:effectLst/>
                <a:ea typeface="Times New Roman" panose="02020603050405020304" pitchFamily="18" charset="0"/>
                <a:cs typeface="Iskoola Pota" panose="020B0502040204020203" pitchFamily="34" charset="0"/>
              </a:rPr>
              <a:t>-González, Jonas. (2020). Using apps for pronunciation training: An empirical evaluation of the English File Pronunciation app. Language, Learning and Technology. 24.</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[14] Denis </a:t>
            </a:r>
            <a:r>
              <a:rPr lang="en-US" sz="1400" dirty="0" err="1">
                <a:effectLst/>
                <a:ea typeface="Times New Roman" panose="02020603050405020304" pitchFamily="18" charset="0"/>
                <a:cs typeface="Iskoola Pota" panose="020B0502040204020203" pitchFamily="34" charset="0"/>
              </a:rPr>
              <a:t>Jouvet</a:t>
            </a:r>
            <a:r>
              <a:rPr lang="en-US" sz="1400" dirty="0">
                <a:effectLst/>
                <a:ea typeface="Times New Roman" panose="02020603050405020304" pitchFamily="18" charset="0"/>
                <a:cs typeface="Iskoola Pota" panose="020B0502040204020203" pitchFamily="34" charset="0"/>
              </a:rPr>
              <a:t>, David Langlois, Mohamed </a:t>
            </a:r>
            <a:r>
              <a:rPr lang="en-US" sz="1400" dirty="0" err="1">
                <a:effectLst/>
                <a:ea typeface="Times New Roman" panose="02020603050405020304" pitchFamily="18" charset="0"/>
                <a:cs typeface="Iskoola Pota" panose="020B0502040204020203" pitchFamily="34" charset="0"/>
              </a:rPr>
              <a:t>Menacer</a:t>
            </a:r>
            <a:r>
              <a:rPr lang="en-US" sz="1400" dirty="0">
                <a:effectLst/>
                <a:ea typeface="Times New Roman" panose="02020603050405020304" pitchFamily="18" charset="0"/>
                <a:cs typeface="Iskoola Pota" panose="020B0502040204020203" pitchFamily="34" charset="0"/>
              </a:rPr>
              <a:t>, Dominique </a:t>
            </a:r>
            <a:r>
              <a:rPr lang="en-US" sz="1400" dirty="0" err="1">
                <a:effectLst/>
                <a:ea typeface="Times New Roman" panose="02020603050405020304" pitchFamily="18" charset="0"/>
                <a:cs typeface="Iskoola Pota" panose="020B0502040204020203" pitchFamily="34" charset="0"/>
              </a:rPr>
              <a:t>Fohr</a:t>
            </a:r>
            <a:r>
              <a:rPr lang="en-US" sz="1400" dirty="0">
                <a:effectLst/>
                <a:ea typeface="Times New Roman" panose="02020603050405020304" pitchFamily="18" charset="0"/>
                <a:cs typeface="Iskoola Pota" panose="020B0502040204020203" pitchFamily="34" charset="0"/>
              </a:rPr>
              <a:t>, Odile </a:t>
            </a:r>
            <a:r>
              <a:rPr lang="en-US" sz="1400" dirty="0" err="1">
                <a:effectLst/>
                <a:ea typeface="Times New Roman" panose="02020603050405020304" pitchFamily="18" charset="0"/>
                <a:cs typeface="Iskoola Pota" panose="020B0502040204020203" pitchFamily="34" charset="0"/>
              </a:rPr>
              <a:t>Mella</a:t>
            </a:r>
            <a:r>
              <a:rPr lang="en-US" sz="1400" dirty="0">
                <a:effectLst/>
                <a:ea typeface="Times New Roman" panose="02020603050405020304" pitchFamily="18" charset="0"/>
                <a:cs typeface="Iskoola Pota" panose="020B0502040204020203" pitchFamily="34" charset="0"/>
              </a:rPr>
              <a:t>, et al.. Adaptation of speech recognition vocabularies for improved transcription of YouTube videos. Journal of International Science and General Applications, ISGA, 2018, 1 (1), pp.1-9. ffhal-01873801f</a:t>
            </a:r>
            <a:endParaRPr lang="en-US" sz="1400" dirty="0"/>
          </a:p>
        </p:txBody>
      </p:sp>
      <p:pic>
        <p:nvPicPr>
          <p:cNvPr id="3" name="Picture 2" descr="Graphical user interface, application&#10;&#10;Description automatically generated">
            <a:extLst>
              <a:ext uri="{FF2B5EF4-FFF2-40B4-BE49-F238E27FC236}">
                <a16:creationId xmlns:a16="http://schemas.microsoft.com/office/drawing/2014/main" id="{F7772099-62FA-44FF-87E6-345D4F39CC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4" name="TextBox 3">
            <a:extLst>
              <a:ext uri="{FF2B5EF4-FFF2-40B4-BE49-F238E27FC236}">
                <a16:creationId xmlns:a16="http://schemas.microsoft.com/office/drawing/2014/main" id="{E78A855A-72F7-4F21-B9D9-DEE2DF279453}"/>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484339136"/>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71066-56F5-4D71-8647-B81B7D9E7E2E}"/>
              </a:ext>
            </a:extLst>
          </p:cNvPr>
          <p:cNvSpPr txBox="1"/>
          <p:nvPr/>
        </p:nvSpPr>
        <p:spPr>
          <a:xfrm>
            <a:off x="1342621" y="1586219"/>
            <a:ext cx="9296400" cy="3685561"/>
          </a:xfrm>
          <a:prstGeom prst="rect">
            <a:avLst/>
          </a:prstGeom>
          <a:noFill/>
        </p:spPr>
        <p:txBody>
          <a:bodyPr wrap="square" rtlCol="0">
            <a:spAutoFit/>
          </a:bodyPr>
          <a:lstStyle/>
          <a:p>
            <a:pPr marL="0" marR="0">
              <a:lnSpc>
                <a:spcPct val="115000"/>
              </a:lnSpc>
              <a:spcBef>
                <a:spcPts val="0"/>
              </a:spcBef>
              <a:spcAft>
                <a:spcPts val="1000"/>
              </a:spcAft>
            </a:pPr>
            <a:endParaRPr lang="en-US" sz="1400" dirty="0">
              <a:effectLst/>
              <a:ea typeface="Times New Roman" panose="02020603050405020304" pitchFamily="18" charset="0"/>
              <a:cs typeface="Iskoola Pota" panose="020B0502040204020203" pitchFamily="34" charset="0"/>
            </a:endParaRP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[15] </a:t>
            </a:r>
            <a:r>
              <a:rPr lang="en-US" sz="1400" dirty="0" err="1">
                <a:effectLst/>
                <a:ea typeface="Times New Roman" panose="02020603050405020304" pitchFamily="18" charset="0"/>
                <a:cs typeface="Iskoola Pota" panose="020B0502040204020203" pitchFamily="34" charset="0"/>
              </a:rPr>
              <a:t>Cavus</a:t>
            </a:r>
            <a:r>
              <a:rPr lang="en-US" sz="1400" dirty="0">
                <a:effectLst/>
                <a:ea typeface="Times New Roman" panose="02020603050405020304" pitchFamily="18" charset="0"/>
                <a:cs typeface="Iskoola Pota" panose="020B0502040204020203" pitchFamily="34" charset="0"/>
              </a:rPr>
              <a:t>, N. (2016). Development of an Intelligent Mobile Application for Teaching English Pronunciation. In Procedia Computer Science (Vol. 102, pp. 365–369). Elsevier B.V. https://doi.org/10.1016/j.procs.2016.09.413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[16] Modeling, P.S., and St, N.C. (2019). IMPROVING END-TO-END SPEECH RECOGNITION WITH Hainan Xu , </a:t>
            </a:r>
            <a:r>
              <a:rPr lang="en-US" sz="1400" dirty="0" err="1">
                <a:effectLst/>
                <a:ea typeface="Times New Roman" panose="02020603050405020304" pitchFamily="18" charset="0"/>
                <a:cs typeface="Iskoola Pota" panose="020B0502040204020203" pitchFamily="34" charset="0"/>
              </a:rPr>
              <a:t>Shuoyang</a:t>
            </a:r>
            <a:r>
              <a:rPr lang="en-US" sz="1400" dirty="0">
                <a:effectLst/>
                <a:ea typeface="Times New Roman" panose="02020603050405020304" pitchFamily="18" charset="0"/>
                <a:cs typeface="Iskoola Pota" panose="020B0502040204020203" pitchFamily="34" charset="0"/>
              </a:rPr>
              <a:t> Ding , Shinji Watanabe Center for Language and Speech Processing ,. </a:t>
            </a:r>
            <a:r>
              <a:rPr lang="en-US" sz="1400" dirty="0" err="1">
                <a:effectLst/>
                <a:ea typeface="Times New Roman" panose="02020603050405020304" pitchFamily="18" charset="0"/>
                <a:cs typeface="Iskoola Pota" panose="020B0502040204020203" pitchFamily="34" charset="0"/>
              </a:rPr>
              <a:t>Ieee</a:t>
            </a:r>
            <a:r>
              <a:rPr lang="en-US" sz="1400" dirty="0">
                <a:effectLst/>
                <a:ea typeface="Times New Roman" panose="02020603050405020304" pitchFamily="18" charset="0"/>
                <a:cs typeface="Iskoola Pota" panose="020B0502040204020203" pitchFamily="34" charset="0"/>
              </a:rPr>
              <a:t> 7110–7114.</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[17] </a:t>
            </a:r>
            <a:r>
              <a:rPr lang="en-US" sz="1400" dirty="0" err="1">
                <a:effectLst/>
                <a:ea typeface="Times New Roman" panose="02020603050405020304" pitchFamily="18" charset="0"/>
                <a:cs typeface="Iskoola Pota" panose="020B0502040204020203" pitchFamily="34" charset="0"/>
              </a:rPr>
              <a:t>Bashori</a:t>
            </a:r>
            <a:r>
              <a:rPr lang="en-US" sz="1400" dirty="0">
                <a:effectLst/>
                <a:ea typeface="Times New Roman" panose="02020603050405020304" pitchFamily="18" charset="0"/>
                <a:cs typeface="Iskoola Pota" panose="020B0502040204020203" pitchFamily="34" charset="0"/>
              </a:rPr>
              <a:t>, M., van </a:t>
            </a:r>
            <a:r>
              <a:rPr lang="en-US" sz="1400" dirty="0" err="1">
                <a:effectLst/>
                <a:ea typeface="Times New Roman" panose="02020603050405020304" pitchFamily="18" charset="0"/>
                <a:cs typeface="Iskoola Pota" panose="020B0502040204020203" pitchFamily="34" charset="0"/>
              </a:rPr>
              <a:t>Hout</a:t>
            </a:r>
            <a:r>
              <a:rPr lang="en-US" sz="1400" dirty="0">
                <a:effectLst/>
                <a:ea typeface="Times New Roman" panose="02020603050405020304" pitchFamily="18" charset="0"/>
                <a:cs typeface="Iskoola Pota" panose="020B0502040204020203" pitchFamily="34" charset="0"/>
              </a:rPr>
              <a:t>, R., </a:t>
            </a:r>
            <a:r>
              <a:rPr lang="en-US" sz="1400" dirty="0" err="1">
                <a:effectLst/>
                <a:ea typeface="Times New Roman" panose="02020603050405020304" pitchFamily="18" charset="0"/>
                <a:cs typeface="Iskoola Pota" panose="020B0502040204020203" pitchFamily="34" charset="0"/>
              </a:rPr>
              <a:t>Strik</a:t>
            </a:r>
            <a:r>
              <a:rPr lang="en-US" sz="1400" dirty="0">
                <a:effectLst/>
                <a:ea typeface="Times New Roman" panose="02020603050405020304" pitchFamily="18" charset="0"/>
                <a:cs typeface="Iskoola Pota" panose="020B0502040204020203" pitchFamily="34" charset="0"/>
              </a:rPr>
              <a:t>, H., &amp; </a:t>
            </a:r>
            <a:r>
              <a:rPr lang="en-US" sz="1400" dirty="0" err="1">
                <a:effectLst/>
                <a:ea typeface="Times New Roman" panose="02020603050405020304" pitchFamily="18" charset="0"/>
                <a:cs typeface="Iskoola Pota" panose="020B0502040204020203" pitchFamily="34" charset="0"/>
              </a:rPr>
              <a:t>Cucchiarini</a:t>
            </a:r>
            <a:r>
              <a:rPr lang="en-US" sz="1400" dirty="0">
                <a:effectLst/>
                <a:ea typeface="Times New Roman" panose="02020603050405020304" pitchFamily="18" charset="0"/>
                <a:cs typeface="Iskoola Pota" panose="020B0502040204020203" pitchFamily="34" charset="0"/>
              </a:rPr>
              <a:t>, C. (2021). Effects of ASR-based websites on EFL learners’ vocabulary, speaking anxiety, and language enjoyment. System, 99. https://doi.org/10.1016/j.system.2021.102496</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[18] Mukherjee, P., </a:t>
            </a:r>
            <a:r>
              <a:rPr lang="en-US" sz="1400" dirty="0" err="1">
                <a:effectLst/>
                <a:ea typeface="Times New Roman" panose="02020603050405020304" pitchFamily="18" charset="0"/>
                <a:cs typeface="Iskoola Pota" panose="020B0502040204020203" pitchFamily="34" charset="0"/>
              </a:rPr>
              <a:t>Santra</a:t>
            </a:r>
            <a:r>
              <a:rPr lang="en-US" sz="1400" dirty="0">
                <a:effectLst/>
                <a:ea typeface="Times New Roman" panose="02020603050405020304" pitchFamily="18" charset="0"/>
                <a:cs typeface="Iskoola Pota" panose="020B0502040204020203" pitchFamily="34" charset="0"/>
              </a:rPr>
              <a:t>, S., </a:t>
            </a:r>
            <a:r>
              <a:rPr lang="en-US" sz="1400" dirty="0" err="1">
                <a:effectLst/>
                <a:ea typeface="Times New Roman" panose="02020603050405020304" pitchFamily="18" charset="0"/>
                <a:cs typeface="Iskoola Pota" panose="020B0502040204020203" pitchFamily="34" charset="0"/>
              </a:rPr>
              <a:t>Bhowmick</a:t>
            </a:r>
            <a:r>
              <a:rPr lang="en-US" sz="1400" dirty="0">
                <a:effectLst/>
                <a:ea typeface="Times New Roman" panose="02020603050405020304" pitchFamily="18" charset="0"/>
                <a:cs typeface="Iskoola Pota" panose="020B0502040204020203" pitchFamily="34" charset="0"/>
              </a:rPr>
              <a:t>, S., Paul, A., Chatterjee, P., &amp; </a:t>
            </a:r>
            <a:r>
              <a:rPr lang="en-US" sz="1400" dirty="0" err="1">
                <a:effectLst/>
                <a:ea typeface="Times New Roman" panose="02020603050405020304" pitchFamily="18" charset="0"/>
                <a:cs typeface="Iskoola Pota" panose="020B0502040204020203" pitchFamily="34" charset="0"/>
              </a:rPr>
              <a:t>Deyasi</a:t>
            </a:r>
            <a:r>
              <a:rPr lang="en-US" sz="1400" dirty="0">
                <a:effectLst/>
                <a:ea typeface="Times New Roman" panose="02020603050405020304" pitchFamily="18" charset="0"/>
                <a:cs typeface="Iskoola Pota" panose="020B0502040204020203" pitchFamily="34" charset="0"/>
              </a:rPr>
              <a:t>, A. (2018). Development of GUI for text-to-speech recognition using natural language processing. In 2018 2nd International Conference on Electronics, Materials Engineering and Nano-Technology, </a:t>
            </a:r>
            <a:r>
              <a:rPr lang="en-US" sz="1400" dirty="0" err="1">
                <a:effectLst/>
                <a:ea typeface="Times New Roman" panose="02020603050405020304" pitchFamily="18" charset="0"/>
                <a:cs typeface="Iskoola Pota" panose="020B0502040204020203" pitchFamily="34" charset="0"/>
              </a:rPr>
              <a:t>IEMENTech</a:t>
            </a:r>
            <a:r>
              <a:rPr lang="en-US" sz="1400" dirty="0">
                <a:effectLst/>
                <a:ea typeface="Times New Roman" panose="02020603050405020304" pitchFamily="18" charset="0"/>
                <a:cs typeface="Iskoola Pota" panose="020B0502040204020203" pitchFamily="34" charset="0"/>
              </a:rPr>
              <a:t> 2018. Institute of Electrical and Electronics Engineers Inc. https://doi.org/10.1109/IEMENTECH.2018.8465238</a:t>
            </a:r>
          </a:p>
          <a:p>
            <a:pPr marL="0" marR="0">
              <a:lnSpc>
                <a:spcPct val="115000"/>
              </a:lnSpc>
              <a:spcBef>
                <a:spcPts val="0"/>
              </a:spcBef>
              <a:spcAft>
                <a:spcPts val="1000"/>
              </a:spcAft>
            </a:pPr>
            <a:endParaRPr lang="en-US" sz="1400" dirty="0">
              <a:effectLst/>
              <a:ea typeface="Times New Roman" panose="02020603050405020304" pitchFamily="18" charset="0"/>
              <a:cs typeface="Iskoola Pota" panose="020B0502040204020203"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3FDE51AE-619B-49EE-8A1A-AF911C5F6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817C0C85-225B-45A1-9F08-23D3346F5364}"/>
              </a:ext>
            </a:extLst>
          </p:cNvPr>
          <p:cNvSpPr txBox="1"/>
          <p:nvPr/>
        </p:nvSpPr>
        <p:spPr>
          <a:xfrm>
            <a:off x="4149485" y="6476993"/>
            <a:ext cx="3893029" cy="584775"/>
          </a:xfrm>
          <a:prstGeom prst="rect">
            <a:avLst/>
          </a:prstGeom>
          <a:noFill/>
        </p:spPr>
        <p:txBody>
          <a:bodyPr wrap="square" rtlCol="0">
            <a:spAutoFit/>
          </a:bodyPr>
          <a:lstStyle/>
          <a:p>
            <a:r>
              <a:rPr lang="en-US" sz="1400" b="1" dirty="0"/>
              <a:t>IT18205152  |   Shehara A.K.G.H.  |  </a:t>
            </a:r>
            <a:r>
              <a:rPr lang="en-US" sz="1400" b="1" i="0" dirty="0">
                <a:effectLst/>
              </a:rPr>
              <a:t>21_22-J 02</a:t>
            </a:r>
          </a:p>
          <a:p>
            <a:r>
              <a:rPr lang="en-US" dirty="0"/>
              <a:t>   </a:t>
            </a:r>
          </a:p>
        </p:txBody>
      </p:sp>
    </p:spTree>
    <p:extLst>
      <p:ext uri="{BB962C8B-B14F-4D97-AF65-F5344CB8AC3E}">
        <p14:creationId xmlns:p14="http://schemas.microsoft.com/office/powerpoint/2010/main" val="1277684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98F9D-2EF2-43CB-B0CA-749DE45370AD}"/>
              </a:ext>
            </a:extLst>
          </p:cNvPr>
          <p:cNvSpPr txBox="1">
            <a:spLocks/>
          </p:cNvSpPr>
          <p:nvPr/>
        </p:nvSpPr>
        <p:spPr>
          <a:xfrm>
            <a:off x="2350838" y="2908909"/>
            <a:ext cx="7490323"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IT18229912 | Wanigasinghe N.T</a:t>
            </a:r>
          </a:p>
        </p:txBody>
      </p:sp>
      <p:sp>
        <p:nvSpPr>
          <p:cNvPr id="6" name="Text Placeholder 5">
            <a:extLst>
              <a:ext uri="{FF2B5EF4-FFF2-40B4-BE49-F238E27FC236}">
                <a16:creationId xmlns:a16="http://schemas.microsoft.com/office/drawing/2014/main" id="{AAFA53AF-49A1-4DE2-B07B-A8F3F8F8AF2B}"/>
              </a:ext>
            </a:extLst>
          </p:cNvPr>
          <p:cNvSpPr txBox="1">
            <a:spLocks/>
          </p:cNvSpPr>
          <p:nvPr/>
        </p:nvSpPr>
        <p:spPr>
          <a:xfrm>
            <a:off x="571499" y="4713277"/>
            <a:ext cx="11049000" cy="86064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Suggest the match or mismatch between topic tone and emotions</a:t>
            </a:r>
          </a:p>
        </p:txBody>
      </p:sp>
      <p:sp>
        <p:nvSpPr>
          <p:cNvPr id="8" name="TextBox 7">
            <a:extLst>
              <a:ext uri="{FF2B5EF4-FFF2-40B4-BE49-F238E27FC236}">
                <a16:creationId xmlns:a16="http://schemas.microsoft.com/office/drawing/2014/main" id="{139916A0-D14B-4BEC-A593-C09FCE09B07E}"/>
              </a:ext>
            </a:extLst>
          </p:cNvPr>
          <p:cNvSpPr txBox="1"/>
          <p:nvPr/>
        </p:nvSpPr>
        <p:spPr>
          <a:xfrm>
            <a:off x="3581400" y="3882280"/>
            <a:ext cx="5029200" cy="830997"/>
          </a:xfrm>
          <a:prstGeom prst="rect">
            <a:avLst/>
          </a:prstGeom>
          <a:noFill/>
        </p:spPr>
        <p:txBody>
          <a:bodyPr wrap="square" rtlCol="0">
            <a:spAutoFit/>
          </a:bodyPr>
          <a:lstStyle/>
          <a:p>
            <a:r>
              <a:rPr lang="en-US" sz="2400" b="0" i="0" dirty="0">
                <a:solidFill>
                  <a:schemeClr val="tx1">
                    <a:lumMod val="75000"/>
                    <a:lumOff val="25000"/>
                  </a:schemeClr>
                </a:solidFill>
                <a:effectLst/>
              </a:rPr>
              <a:t>Specializing in Software Engineering</a:t>
            </a:r>
          </a:p>
          <a:p>
            <a:endParaRPr lang="en-US" sz="2400" dirty="0">
              <a:solidFill>
                <a:schemeClr val="tx1">
                  <a:lumMod val="75000"/>
                  <a:lumOff val="25000"/>
                </a:schemeClr>
              </a:solidFill>
            </a:endParaRPr>
          </a:p>
        </p:txBody>
      </p:sp>
      <p:pic>
        <p:nvPicPr>
          <p:cNvPr id="9" name="Picture 8" descr="A person wearing glasses&#10;&#10;Description automatically generated with low confidence">
            <a:extLst>
              <a:ext uri="{FF2B5EF4-FFF2-40B4-BE49-F238E27FC236}">
                <a16:creationId xmlns:a16="http://schemas.microsoft.com/office/drawing/2014/main" id="{2C64A39B-08DE-4809-A3AB-BEA4067C30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2653"/>
          <a:stretch/>
        </p:blipFill>
        <p:spPr>
          <a:xfrm>
            <a:off x="8763000" y="342992"/>
            <a:ext cx="2857499" cy="2565917"/>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A0194AF-B1A9-4D82-9E5D-18E26F0922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04800"/>
            <a:ext cx="1474560" cy="1474560"/>
          </a:xfrm>
          <a:prstGeom prst="rect">
            <a:avLst/>
          </a:prstGeom>
        </p:spPr>
      </p:pic>
    </p:spTree>
    <p:extLst>
      <p:ext uri="{BB962C8B-B14F-4D97-AF65-F5344CB8AC3E}">
        <p14:creationId xmlns:p14="http://schemas.microsoft.com/office/powerpoint/2010/main" val="118800020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39868-24AC-40B2-9A21-8EE2CDE49B07}"/>
              </a:ext>
            </a:extLst>
          </p:cNvPr>
          <p:cNvSpPr/>
          <p:nvPr/>
        </p:nvSpPr>
        <p:spPr>
          <a:xfrm>
            <a:off x="533400" y="2094594"/>
            <a:ext cx="5638800" cy="2677656"/>
          </a:xfrm>
          <a:prstGeom prst="rect">
            <a:avLst/>
          </a:prstGeom>
        </p:spPr>
        <p:txBody>
          <a:bodyPr wrap="square">
            <a:spAutoFit/>
          </a:bodyPr>
          <a:lstStyle/>
          <a:p>
            <a:pPr marL="457200" indent="-457200">
              <a:buFont typeface="Wingdings" panose="05000000000000000000" pitchFamily="2" charset="2"/>
              <a:buChar char="§"/>
            </a:pPr>
            <a:r>
              <a:rPr lang="en-GB" sz="2800" dirty="0"/>
              <a:t>Should maintain tone, pitch and emotions controlled.</a:t>
            </a:r>
          </a:p>
          <a:p>
            <a:endParaRPr lang="en-GB" sz="2800" dirty="0"/>
          </a:p>
          <a:p>
            <a:pPr marL="457200" indent="-457200">
              <a:buFont typeface="Wingdings" panose="05000000000000000000" pitchFamily="2" charset="2"/>
              <a:buChar char="§"/>
            </a:pPr>
            <a:r>
              <a:rPr lang="en-US" sz="2800" dirty="0"/>
              <a:t>P</a:t>
            </a:r>
            <a:r>
              <a:rPr lang="en-US" sz="2800" b="0" i="0" dirty="0">
                <a:effectLst/>
              </a:rPr>
              <a:t>erforms the emotions and prosody naturalness of the presenter.</a:t>
            </a:r>
          </a:p>
        </p:txBody>
      </p:sp>
      <p:sp>
        <p:nvSpPr>
          <p:cNvPr id="3" name="Rectangle 2">
            <a:extLst>
              <a:ext uri="{FF2B5EF4-FFF2-40B4-BE49-F238E27FC236}">
                <a16:creationId xmlns:a16="http://schemas.microsoft.com/office/drawing/2014/main" id="{F2C28FC4-8CFC-4A97-BF48-403528E441C4}"/>
              </a:ext>
            </a:extLst>
          </p:cNvPr>
          <p:cNvSpPr/>
          <p:nvPr/>
        </p:nvSpPr>
        <p:spPr>
          <a:xfrm>
            <a:off x="3810000" y="621394"/>
            <a:ext cx="3872983" cy="769441"/>
          </a:xfrm>
          <a:prstGeom prst="rect">
            <a:avLst/>
          </a:prstGeom>
        </p:spPr>
        <p:txBody>
          <a:bodyPr wrap="none">
            <a:spAutoFit/>
          </a:bodyPr>
          <a:lstStyle/>
          <a:p>
            <a:r>
              <a:rPr lang="en-GB" sz="4400" b="1" dirty="0"/>
              <a:t>BACKGROUND</a:t>
            </a:r>
            <a:endParaRPr lang="en-LK" sz="4400" b="1" dirty="0"/>
          </a:p>
        </p:txBody>
      </p:sp>
      <p:pic>
        <p:nvPicPr>
          <p:cNvPr id="5" name="Picture 4" descr="Logo&#10;&#10;Description automatically generated">
            <a:extLst>
              <a:ext uri="{FF2B5EF4-FFF2-40B4-BE49-F238E27FC236}">
                <a16:creationId xmlns:a16="http://schemas.microsoft.com/office/drawing/2014/main" id="{F5D169D2-58AE-4F61-BAB4-2FEA2F5093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69514"/>
            <a:ext cx="1473200" cy="1473200"/>
          </a:xfrm>
          <a:prstGeom prst="rect">
            <a:avLst/>
          </a:prstGeom>
        </p:spPr>
      </p:pic>
      <p:pic>
        <p:nvPicPr>
          <p:cNvPr id="6" name="Picture 5" descr="A picture containing person, indoor, wall, person&#10;&#10;Description automatically generated">
            <a:extLst>
              <a:ext uri="{FF2B5EF4-FFF2-40B4-BE49-F238E27FC236}">
                <a16:creationId xmlns:a16="http://schemas.microsoft.com/office/drawing/2014/main" id="{8DC2D1A2-2254-4C62-A282-62A0AAA23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0354" y="2061815"/>
            <a:ext cx="5067300" cy="3378200"/>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application&#10;&#10;Description automatically generated">
            <a:extLst>
              <a:ext uri="{FF2B5EF4-FFF2-40B4-BE49-F238E27FC236}">
                <a16:creationId xmlns:a16="http://schemas.microsoft.com/office/drawing/2014/main" id="{8DE5473E-97FE-42C6-ABB4-995C1538F5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8" name="TextBox 7">
            <a:extLst>
              <a:ext uri="{FF2B5EF4-FFF2-40B4-BE49-F238E27FC236}">
                <a16:creationId xmlns:a16="http://schemas.microsoft.com/office/drawing/2014/main" id="{90F8C130-6FFD-4952-B6D2-C2F8DC719D6E}"/>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3428250754"/>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ABC45-22F0-49BC-93F0-D1BCD8C8AD27}"/>
              </a:ext>
            </a:extLst>
          </p:cNvPr>
          <p:cNvSpPr/>
          <p:nvPr/>
        </p:nvSpPr>
        <p:spPr>
          <a:xfrm>
            <a:off x="605134" y="2504910"/>
            <a:ext cx="6206258" cy="2677656"/>
          </a:xfrm>
          <a:prstGeom prst="rect">
            <a:avLst/>
          </a:prstGeom>
        </p:spPr>
        <p:txBody>
          <a:bodyPr wrap="square">
            <a:spAutoFit/>
          </a:bodyPr>
          <a:lstStyle/>
          <a:p>
            <a:pPr marL="457200" indent="-457200">
              <a:buFont typeface="Wingdings" panose="05000000000000000000" pitchFamily="2" charset="2"/>
              <a:buChar char="§"/>
            </a:pPr>
            <a:r>
              <a:rPr lang="en-GB" sz="2800" dirty="0"/>
              <a:t>Inability of finding the match and mis match between the tone of the speaker.</a:t>
            </a:r>
          </a:p>
          <a:p>
            <a:pPr marL="457200" indent="-457200">
              <a:buFont typeface="Wingdings" panose="05000000000000000000" pitchFamily="2" charset="2"/>
              <a:buChar char="§"/>
            </a:pPr>
            <a:endParaRPr lang="en-GB" sz="2800" dirty="0"/>
          </a:p>
          <a:p>
            <a:pPr marL="457200" indent="-457200">
              <a:buFont typeface="Wingdings" panose="05000000000000000000" pitchFamily="2" charset="2"/>
              <a:buChar char="§"/>
            </a:pPr>
            <a:r>
              <a:rPr lang="en-GB" sz="2800" dirty="0"/>
              <a:t>Void of a system to detect the emotions during the presentation.</a:t>
            </a:r>
            <a:endParaRPr lang="en-LK" sz="2800" dirty="0"/>
          </a:p>
        </p:txBody>
      </p:sp>
      <p:sp>
        <p:nvSpPr>
          <p:cNvPr id="3" name="Rectangle 2">
            <a:extLst>
              <a:ext uri="{FF2B5EF4-FFF2-40B4-BE49-F238E27FC236}">
                <a16:creationId xmlns:a16="http://schemas.microsoft.com/office/drawing/2014/main" id="{AFB8BEF3-EDA9-41EE-9912-F673CFAFB2E5}"/>
              </a:ext>
            </a:extLst>
          </p:cNvPr>
          <p:cNvSpPr/>
          <p:nvPr/>
        </p:nvSpPr>
        <p:spPr>
          <a:xfrm>
            <a:off x="3708263" y="869531"/>
            <a:ext cx="4775474"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QUESTION</a:t>
            </a:r>
          </a:p>
        </p:txBody>
      </p:sp>
      <p:pic>
        <p:nvPicPr>
          <p:cNvPr id="4" name="Picture 3" descr="Logo&#10;&#10;Description automatically generated">
            <a:extLst>
              <a:ext uri="{FF2B5EF4-FFF2-40B4-BE49-F238E27FC236}">
                <a16:creationId xmlns:a16="http://schemas.microsoft.com/office/drawing/2014/main" id="{9E56797E-2E81-445A-9798-1FAE51907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465831"/>
            <a:ext cx="1473200" cy="1473200"/>
          </a:xfrm>
          <a:prstGeom prst="rect">
            <a:avLst/>
          </a:prstGeom>
        </p:spPr>
      </p:pic>
      <p:pic>
        <p:nvPicPr>
          <p:cNvPr id="7" name="Picture 6" descr="A group of people sitting around a table&#10;&#10;Description automatically generated with medium confidence">
            <a:extLst>
              <a:ext uri="{FF2B5EF4-FFF2-40B4-BE49-F238E27FC236}">
                <a16:creationId xmlns:a16="http://schemas.microsoft.com/office/drawing/2014/main" id="{401428C1-64EF-41F2-9BF3-7FE74550B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366" y="2311364"/>
            <a:ext cx="4762500" cy="3176588"/>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application&#10;&#10;Description automatically generated">
            <a:extLst>
              <a:ext uri="{FF2B5EF4-FFF2-40B4-BE49-F238E27FC236}">
                <a16:creationId xmlns:a16="http://schemas.microsoft.com/office/drawing/2014/main" id="{3322733F-EBCF-4887-9F1B-765750CB4A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9" name="TextBox 8">
            <a:extLst>
              <a:ext uri="{FF2B5EF4-FFF2-40B4-BE49-F238E27FC236}">
                <a16:creationId xmlns:a16="http://schemas.microsoft.com/office/drawing/2014/main" id="{7C8C1CAA-8A9A-42EB-B4BF-089353174494}"/>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224276027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450B64-38B2-4C47-8793-F6907C562DFB}"/>
              </a:ext>
            </a:extLst>
          </p:cNvPr>
          <p:cNvSpPr/>
          <p:nvPr/>
        </p:nvSpPr>
        <p:spPr>
          <a:xfrm>
            <a:off x="1066800" y="2209800"/>
            <a:ext cx="10439400" cy="2677656"/>
          </a:xfrm>
          <a:prstGeom prst="rect">
            <a:avLst/>
          </a:prstGeom>
        </p:spPr>
        <p:txBody>
          <a:bodyPr wrap="square">
            <a:spAutoFit/>
          </a:bodyPr>
          <a:lstStyle/>
          <a:p>
            <a:pPr marL="342900" indent="-342900">
              <a:buFont typeface="Wingdings" panose="05000000000000000000" pitchFamily="2" charset="2"/>
              <a:buChar char="§"/>
            </a:pPr>
            <a:r>
              <a:rPr lang="en-GB" sz="2800" dirty="0"/>
              <a:t>Implement more accurate and intelligent application to identify presenters’ emotion and prosody levels.</a:t>
            </a:r>
          </a:p>
          <a:p>
            <a:br>
              <a:rPr lang="en-GB" sz="2800" dirty="0"/>
            </a:br>
            <a:endParaRPr lang="en-GB" sz="2800" dirty="0"/>
          </a:p>
          <a:p>
            <a:pPr marL="342900" indent="-342900">
              <a:buFont typeface="Wingdings" panose="05000000000000000000" pitchFamily="2" charset="2"/>
              <a:buChar char="§"/>
            </a:pPr>
            <a:r>
              <a:rPr lang="en-GB" sz="2800" dirty="0"/>
              <a:t>Analyse the match or mismatch between topic tone and emotions used to present the story.</a:t>
            </a:r>
          </a:p>
        </p:txBody>
      </p:sp>
      <p:sp>
        <p:nvSpPr>
          <p:cNvPr id="3" name="Rectangle 2">
            <a:extLst>
              <a:ext uri="{FF2B5EF4-FFF2-40B4-BE49-F238E27FC236}">
                <a16:creationId xmlns:a16="http://schemas.microsoft.com/office/drawing/2014/main" id="{88C088A3-CD23-4B9E-9F82-B2EF1DBDB6F2}"/>
              </a:ext>
            </a:extLst>
          </p:cNvPr>
          <p:cNvSpPr/>
          <p:nvPr/>
        </p:nvSpPr>
        <p:spPr>
          <a:xfrm>
            <a:off x="4724310" y="685800"/>
            <a:ext cx="2743380"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OBJECTIVES</a:t>
            </a:r>
            <a:endParaRPr lang="en-LK" sz="3600" b="1" dirty="0">
              <a:latin typeface="Cambria" panose="02040503050406030204" pitchFamily="18" charset="0"/>
              <a:ea typeface="Cambria" panose="02040503050406030204" pitchFamily="18" charset="0"/>
            </a:endParaRPr>
          </a:p>
        </p:txBody>
      </p:sp>
      <p:pic>
        <p:nvPicPr>
          <p:cNvPr id="4" name="Picture 3" descr="Logo&#10;&#10;Description automatically generated">
            <a:extLst>
              <a:ext uri="{FF2B5EF4-FFF2-40B4-BE49-F238E27FC236}">
                <a16:creationId xmlns:a16="http://schemas.microsoft.com/office/drawing/2014/main" id="{0DF03276-2FD1-4B19-8EC7-8A5B2E090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272365"/>
            <a:ext cx="1473200" cy="1473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1C14E97F-1B47-463B-A983-9662E9C640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8086B6B7-AA9C-4416-9ED3-7C7494F6D5BA}"/>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120658061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A22CDA-624E-44E7-8AB1-EC41AC5D0027}"/>
              </a:ext>
            </a:extLst>
          </p:cNvPr>
          <p:cNvSpPr/>
          <p:nvPr/>
        </p:nvSpPr>
        <p:spPr>
          <a:xfrm>
            <a:off x="4581654" y="356280"/>
            <a:ext cx="3431260"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GAP</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00D3C8AE-F670-4FFB-9866-250384C7B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28609"/>
            <a:ext cx="1473200" cy="14732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AE59FF02-6B25-43D1-B4C3-3D0EA2C36E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5" name="TextBox 4">
            <a:extLst>
              <a:ext uri="{FF2B5EF4-FFF2-40B4-BE49-F238E27FC236}">
                <a16:creationId xmlns:a16="http://schemas.microsoft.com/office/drawing/2014/main" id="{7F1032A3-B87F-4AF2-B467-B752015C16F0}"/>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graphicFrame>
        <p:nvGraphicFramePr>
          <p:cNvPr id="6" name="Table 5">
            <a:extLst>
              <a:ext uri="{FF2B5EF4-FFF2-40B4-BE49-F238E27FC236}">
                <a16:creationId xmlns:a16="http://schemas.microsoft.com/office/drawing/2014/main" id="{15B8D0C8-4257-41DF-B3ED-2E0800FE9ACE}"/>
              </a:ext>
            </a:extLst>
          </p:cNvPr>
          <p:cNvGraphicFramePr>
            <a:graphicFrameLocks noGrp="1"/>
          </p:cNvGraphicFramePr>
          <p:nvPr>
            <p:extLst>
              <p:ext uri="{D42A27DB-BD31-4B8C-83A1-F6EECF244321}">
                <p14:modId xmlns:p14="http://schemas.microsoft.com/office/powerpoint/2010/main" val="707249219"/>
              </p:ext>
            </p:extLst>
          </p:nvPr>
        </p:nvGraphicFramePr>
        <p:xfrm>
          <a:off x="1674805" y="1283732"/>
          <a:ext cx="9244957" cy="4952999"/>
        </p:xfrm>
        <a:graphic>
          <a:graphicData uri="http://schemas.openxmlformats.org/drawingml/2006/table">
            <a:tbl>
              <a:tblPr firstRow="1" firstCol="1" bandRow="1">
                <a:tableStyleId>{D7AC3CCA-C797-4891-BE02-D94E43425B78}</a:tableStyleId>
              </a:tblPr>
              <a:tblGrid>
                <a:gridCol w="4133410">
                  <a:extLst>
                    <a:ext uri="{9D8B030D-6E8A-4147-A177-3AD203B41FA5}">
                      <a16:colId xmlns:a16="http://schemas.microsoft.com/office/drawing/2014/main" val="334636675"/>
                    </a:ext>
                  </a:extLst>
                </a:gridCol>
                <a:gridCol w="1298171">
                  <a:extLst>
                    <a:ext uri="{9D8B030D-6E8A-4147-A177-3AD203B41FA5}">
                      <a16:colId xmlns:a16="http://schemas.microsoft.com/office/drawing/2014/main" val="681981251"/>
                    </a:ext>
                  </a:extLst>
                </a:gridCol>
                <a:gridCol w="1298171">
                  <a:extLst>
                    <a:ext uri="{9D8B030D-6E8A-4147-A177-3AD203B41FA5}">
                      <a16:colId xmlns:a16="http://schemas.microsoft.com/office/drawing/2014/main" val="398830044"/>
                    </a:ext>
                  </a:extLst>
                </a:gridCol>
                <a:gridCol w="1296367">
                  <a:extLst>
                    <a:ext uri="{9D8B030D-6E8A-4147-A177-3AD203B41FA5}">
                      <a16:colId xmlns:a16="http://schemas.microsoft.com/office/drawing/2014/main" val="3739717448"/>
                    </a:ext>
                  </a:extLst>
                </a:gridCol>
                <a:gridCol w="1218838">
                  <a:extLst>
                    <a:ext uri="{9D8B030D-6E8A-4147-A177-3AD203B41FA5}">
                      <a16:colId xmlns:a16="http://schemas.microsoft.com/office/drawing/2014/main" val="2744694928"/>
                    </a:ext>
                  </a:extLst>
                </a:gridCol>
              </a:tblGrid>
              <a:tr h="615258">
                <a:tc>
                  <a:txBody>
                    <a:bodyPr/>
                    <a:lstStyle/>
                    <a:p>
                      <a:pPr marL="0" marR="0">
                        <a:lnSpc>
                          <a:spcPct val="107000"/>
                        </a:lnSpc>
                        <a:spcBef>
                          <a:spcPts val="0"/>
                        </a:spcBef>
                        <a:spcAft>
                          <a:spcPts val="0"/>
                        </a:spcAft>
                        <a:tabLst>
                          <a:tab pos="701040" algn="l"/>
                        </a:tabLst>
                      </a:pPr>
                      <a:r>
                        <a:rPr lang="en-US" sz="1100" dirty="0">
                          <a:effectLst/>
                        </a:rPr>
                        <a:t>	</a:t>
                      </a:r>
                      <a:endParaRPr lang="en-US" sz="1100"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a:effectLst/>
                        </a:rPr>
                        <a:t>Emotion detection using Audio</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a:effectLst/>
                        </a:rPr>
                        <a:t>Prosody detection using Audio</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a:effectLst/>
                        </a:rPr>
                        <a:t>Fluency, murmuring sound detection</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100">
                          <a:effectLst/>
                        </a:rPr>
                        <a:t>Personalized system</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120795225"/>
                  </a:ext>
                </a:extLst>
              </a:tr>
              <a:tr h="575905">
                <a:tc>
                  <a:txBody>
                    <a:bodyPr/>
                    <a:lstStyle/>
                    <a:p>
                      <a:pPr marL="0" marR="0" algn="l">
                        <a:lnSpc>
                          <a:spcPct val="107000"/>
                        </a:lnSpc>
                        <a:spcBef>
                          <a:spcPts val="0"/>
                        </a:spcBef>
                        <a:spcAft>
                          <a:spcPts val="0"/>
                        </a:spcAft>
                      </a:pPr>
                      <a:r>
                        <a:rPr lang="en-US" sz="1400" b="0" dirty="0">
                          <a:effectLst/>
                        </a:rPr>
                        <a:t>Prosody Features from Normal and Stressed Regions for Emotion Recognition [3]</a:t>
                      </a:r>
                      <a:endParaRPr lang="en-US" sz="1400" b="0"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p>
                    <a:p>
                      <a:pPr marL="45720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240019121"/>
                  </a:ext>
                </a:extLst>
              </a:tr>
              <a:tr h="534558">
                <a:tc>
                  <a:txBody>
                    <a:bodyPr/>
                    <a:lstStyle/>
                    <a:p>
                      <a:pPr marL="0" marR="0" algn="l">
                        <a:lnSpc>
                          <a:spcPct val="107000"/>
                        </a:lnSpc>
                        <a:spcBef>
                          <a:spcPts val="0"/>
                        </a:spcBef>
                        <a:spcAft>
                          <a:spcPts val="0"/>
                        </a:spcAft>
                      </a:pPr>
                      <a:r>
                        <a:rPr lang="en-US" sz="1400" b="0" dirty="0">
                          <a:effectLst/>
                        </a:rPr>
                        <a:t> </a:t>
                      </a:r>
                    </a:p>
                    <a:p>
                      <a:pPr marL="0" marR="0" algn="l">
                        <a:lnSpc>
                          <a:spcPct val="107000"/>
                        </a:lnSpc>
                        <a:spcBef>
                          <a:spcPts val="0"/>
                        </a:spcBef>
                        <a:spcAft>
                          <a:spcPts val="0"/>
                        </a:spcAft>
                      </a:pPr>
                      <a:r>
                        <a:rPr lang="en-US" sz="1400" b="0" dirty="0">
                          <a:effectLst/>
                        </a:rPr>
                        <a:t>Narrow-focus word-stress in speech synthesis [9]</a:t>
                      </a:r>
                      <a:endParaRPr lang="en-US" sz="1400" b="0"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72525594"/>
                  </a:ext>
                </a:extLst>
              </a:tr>
              <a:tr h="587718">
                <a:tc>
                  <a:txBody>
                    <a:bodyPr/>
                    <a:lstStyle/>
                    <a:p>
                      <a:pPr marL="0" marR="0" algn="l">
                        <a:lnSpc>
                          <a:spcPct val="107000"/>
                        </a:lnSpc>
                        <a:spcBef>
                          <a:spcPts val="0"/>
                        </a:spcBef>
                        <a:spcAft>
                          <a:spcPts val="0"/>
                        </a:spcAft>
                      </a:pPr>
                      <a:r>
                        <a:rPr lang="en-US" sz="1400" b="0" dirty="0">
                          <a:effectLst/>
                        </a:rPr>
                        <a:t>Prosody transplantation for TTS: Unit granularity, context, and prosody styles [13]</a:t>
                      </a:r>
                      <a:endParaRPr lang="en-US" sz="1400" b="0"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996851898"/>
                  </a:ext>
                </a:extLst>
              </a:tr>
              <a:tr h="527912">
                <a:tc>
                  <a:txBody>
                    <a:bodyPr/>
                    <a:lstStyle/>
                    <a:p>
                      <a:pPr marL="0" marR="0" algn="l">
                        <a:lnSpc>
                          <a:spcPct val="107000"/>
                        </a:lnSpc>
                        <a:spcBef>
                          <a:spcPts val="0"/>
                        </a:spcBef>
                        <a:spcAft>
                          <a:spcPts val="0"/>
                        </a:spcAft>
                      </a:pPr>
                      <a:r>
                        <a:rPr lang="en-US" sz="1400" b="0">
                          <a:effectLst/>
                        </a:rPr>
                        <a:t>Speech Emotion Recognition Using Deep Learning on audio recordings [14]</a:t>
                      </a:r>
                      <a:endParaRPr lang="en-US" sz="1400" b="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494412450"/>
                  </a:ext>
                </a:extLst>
              </a:tr>
              <a:tr h="527912">
                <a:tc>
                  <a:txBody>
                    <a:bodyPr/>
                    <a:lstStyle/>
                    <a:p>
                      <a:pPr marL="0" marR="0" algn="l">
                        <a:lnSpc>
                          <a:spcPct val="107000"/>
                        </a:lnSpc>
                        <a:spcBef>
                          <a:spcPts val="0"/>
                        </a:spcBef>
                        <a:spcAft>
                          <a:spcPts val="0"/>
                        </a:spcAft>
                      </a:pPr>
                      <a:r>
                        <a:rPr lang="en-US" sz="1400" b="0">
                          <a:effectLst/>
                        </a:rPr>
                        <a:t>Speech Emotion Recognition Based on Deep Learning and Kernel Nonlinear PSVM [11]</a:t>
                      </a:r>
                      <a:endParaRPr lang="en-US" sz="1400" b="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110779200"/>
                  </a:ext>
                </a:extLst>
              </a:tr>
              <a:tr h="527912">
                <a:tc>
                  <a:txBody>
                    <a:bodyPr/>
                    <a:lstStyle/>
                    <a:p>
                      <a:pPr marL="0" marR="0" algn="l">
                        <a:lnSpc>
                          <a:spcPct val="107000"/>
                        </a:lnSpc>
                        <a:spcBef>
                          <a:spcPts val="0"/>
                        </a:spcBef>
                        <a:spcAft>
                          <a:spcPts val="0"/>
                        </a:spcAft>
                      </a:pPr>
                      <a:r>
                        <a:rPr lang="en-US" sz="1400" b="0">
                          <a:effectLst/>
                        </a:rPr>
                        <a:t>Application of prosody modification for Speech Recognition [5]</a:t>
                      </a:r>
                      <a:endParaRPr lang="en-US" sz="1400" b="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56322275"/>
                  </a:ext>
                </a:extLst>
              </a:tr>
              <a:tr h="527912">
                <a:tc>
                  <a:txBody>
                    <a:bodyPr/>
                    <a:lstStyle/>
                    <a:p>
                      <a:pPr marL="0" marR="0" algn="l">
                        <a:lnSpc>
                          <a:spcPct val="107000"/>
                        </a:lnSpc>
                        <a:spcBef>
                          <a:spcPts val="0"/>
                        </a:spcBef>
                        <a:spcAft>
                          <a:spcPts val="0"/>
                        </a:spcAft>
                      </a:pPr>
                      <a:r>
                        <a:rPr lang="en-US" sz="1400" b="0" dirty="0">
                          <a:effectLst/>
                        </a:rPr>
                        <a:t> </a:t>
                      </a:r>
                    </a:p>
                    <a:p>
                      <a:pPr marL="0" marR="0" algn="l">
                        <a:lnSpc>
                          <a:spcPct val="107000"/>
                        </a:lnSpc>
                        <a:spcBef>
                          <a:spcPts val="0"/>
                        </a:spcBef>
                        <a:spcAft>
                          <a:spcPts val="0"/>
                        </a:spcAft>
                      </a:pPr>
                      <a:r>
                        <a:rPr lang="en-US" sz="1400" b="0" dirty="0">
                          <a:effectLst/>
                        </a:rPr>
                        <a:t>Emotional prosody analysis on human voices [4]</a:t>
                      </a:r>
                      <a:endParaRPr lang="en-US" sz="1400" b="0"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901100375"/>
                  </a:ext>
                </a:extLst>
              </a:tr>
              <a:tr h="527912">
                <a:tc>
                  <a:txBody>
                    <a:bodyPr/>
                    <a:lstStyle/>
                    <a:p>
                      <a:pPr marL="0" marR="0">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a:effectLst/>
                        </a:rPr>
                        <a:t> </a:t>
                      </a:r>
                      <a:endParaRPr lang="en-US" sz="1600" b="1">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marL="0" marR="0" algn="ctr">
                        <a:lnSpc>
                          <a:spcPct val="107000"/>
                        </a:lnSpc>
                        <a:spcBef>
                          <a:spcPts val="0"/>
                        </a:spcBef>
                        <a:spcAft>
                          <a:spcPts val="0"/>
                        </a:spcAft>
                      </a:pPr>
                      <a:r>
                        <a:rPr lang="en-US" sz="1600" b="1" dirty="0">
                          <a:effectLst/>
                        </a:rPr>
                        <a:t> </a:t>
                      </a:r>
                    </a:p>
                    <a:p>
                      <a:pPr marL="342900" marR="0" lvl="0" indent="-342900" algn="ctr">
                        <a:lnSpc>
                          <a:spcPct val="107000"/>
                        </a:lnSpc>
                        <a:spcBef>
                          <a:spcPts val="0"/>
                        </a:spcBef>
                        <a:spcAft>
                          <a:spcPts val="0"/>
                        </a:spcAft>
                        <a:buFont typeface="Wingdings" panose="05000000000000000000" pitchFamily="2" charset="2"/>
                        <a:buChar char=""/>
                      </a:pPr>
                      <a:r>
                        <a:rPr lang="en-US" sz="1600" b="1" dirty="0">
                          <a:effectLst/>
                        </a:rPr>
                        <a:t> </a:t>
                      </a:r>
                      <a:endParaRPr lang="en-US" sz="1600" b="1" dirty="0">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624460262"/>
                  </a:ext>
                </a:extLst>
              </a:tr>
            </a:tbl>
          </a:graphicData>
        </a:graphic>
      </p:graphicFrame>
      <p:pic>
        <p:nvPicPr>
          <p:cNvPr id="2049" name="Picture 1" descr="Logo&#10;&#10;Description automatically generated">
            <a:extLst>
              <a:ext uri="{FF2B5EF4-FFF2-40B4-BE49-F238E27FC236}">
                <a16:creationId xmlns:a16="http://schemas.microsoft.com/office/drawing/2014/main" id="{8AD04827-1E62-4D91-AB8D-83F354098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723" y="5675548"/>
            <a:ext cx="2241477"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BFEB007F-EFCC-4F00-9948-56B95FF1969F}"/>
              </a:ext>
            </a:extLst>
          </p:cNvPr>
          <p:cNvSpPr>
            <a:spLocks noChangeArrowheads="1"/>
          </p:cNvSpPr>
          <p:nvPr/>
        </p:nvSpPr>
        <p:spPr bwMode="auto">
          <a:xfrm>
            <a:off x="1401340" y="1598343"/>
            <a:ext cx="163267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62216728"/>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DA98-7011-4900-9E03-606C8BDCD49F}"/>
              </a:ext>
            </a:extLst>
          </p:cNvPr>
          <p:cNvSpPr>
            <a:spLocks noGrp="1"/>
          </p:cNvSpPr>
          <p:nvPr>
            <p:ph type="ctrTitle"/>
          </p:nvPr>
        </p:nvSpPr>
        <p:spPr>
          <a:xfrm>
            <a:off x="2324099" y="3429000"/>
            <a:ext cx="7543800" cy="784225"/>
          </a:xfrm>
        </p:spPr>
        <p:txBody>
          <a:bodyPr/>
          <a:lstStyle/>
          <a:p>
            <a:r>
              <a:rPr lang="en-US" sz="4400" b="1" dirty="0"/>
              <a:t>RESEARCH METHODOLOGY</a:t>
            </a:r>
            <a:endParaRPr lang="en-LK" sz="4400" b="1" dirty="0"/>
          </a:p>
        </p:txBody>
      </p:sp>
      <p:pic>
        <p:nvPicPr>
          <p:cNvPr id="6" name="Picture 5" descr="Logo&#10;&#10;Description automatically generated">
            <a:extLst>
              <a:ext uri="{FF2B5EF4-FFF2-40B4-BE49-F238E27FC236}">
                <a16:creationId xmlns:a16="http://schemas.microsoft.com/office/drawing/2014/main" id="{3E860E46-1C8E-4C16-8747-E7ECF98B9E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2074" y="2024847"/>
            <a:ext cx="5787851" cy="109935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AD44116F-CD0B-4749-96A2-FD64E6652C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8" name="TextBox 7">
            <a:extLst>
              <a:ext uri="{FF2B5EF4-FFF2-40B4-BE49-F238E27FC236}">
                <a16:creationId xmlns:a16="http://schemas.microsoft.com/office/drawing/2014/main" id="{1A3CA373-705A-4E96-A7C2-B7722C3412FB}"/>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114938510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ECA6-E30E-47DE-8266-47628DD77479}"/>
              </a:ext>
            </a:extLst>
          </p:cNvPr>
          <p:cNvSpPr txBox="1">
            <a:spLocks/>
          </p:cNvSpPr>
          <p:nvPr/>
        </p:nvSpPr>
        <p:spPr>
          <a:xfrm>
            <a:off x="3886200" y="855829"/>
            <a:ext cx="44196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latin typeface="+mn-lt"/>
              </a:rPr>
              <a:t>INTRODUCTION</a:t>
            </a:r>
          </a:p>
        </p:txBody>
      </p:sp>
      <p:sp>
        <p:nvSpPr>
          <p:cNvPr id="3" name="TextBox 2">
            <a:extLst>
              <a:ext uri="{FF2B5EF4-FFF2-40B4-BE49-F238E27FC236}">
                <a16:creationId xmlns:a16="http://schemas.microsoft.com/office/drawing/2014/main" id="{F99943E4-30C4-4329-B3DA-71F726465E4B}"/>
              </a:ext>
            </a:extLst>
          </p:cNvPr>
          <p:cNvSpPr txBox="1"/>
          <p:nvPr/>
        </p:nvSpPr>
        <p:spPr>
          <a:xfrm>
            <a:off x="1009650" y="2438400"/>
            <a:ext cx="10172700" cy="2971800"/>
          </a:xfrm>
          <a:prstGeom prst="rect">
            <a:avLst/>
          </a:prstGeom>
        </p:spPr>
        <p:txBody>
          <a:bodyPr vert="horz" lIns="91440" tIns="45720" rIns="91440" bIns="45720" rtlCol="0">
            <a:normAutofit/>
          </a:bodyPr>
          <a:lstStyle/>
          <a:p>
            <a:pPr marL="457200" indent="-457200">
              <a:lnSpc>
                <a:spcPct val="90000"/>
              </a:lnSpc>
              <a:spcBef>
                <a:spcPct val="20000"/>
              </a:spcBef>
              <a:buFont typeface="Wingdings" panose="05000000000000000000" pitchFamily="2" charset="2"/>
              <a:buChar char="§"/>
            </a:pPr>
            <a:r>
              <a:rPr lang="en-US" sz="2800" dirty="0"/>
              <a:t>The goal of doing a presentation is to attract the attention of the audience through a good delivery.</a:t>
            </a:r>
          </a:p>
          <a:p>
            <a:pPr marL="457200" indent="-457200">
              <a:lnSpc>
                <a:spcPct val="90000"/>
              </a:lnSpc>
              <a:spcBef>
                <a:spcPct val="20000"/>
              </a:spcBef>
              <a:buFont typeface="Wingdings" panose="05000000000000000000" pitchFamily="2" charset="2"/>
              <a:buChar char="§"/>
            </a:pPr>
            <a:endParaRPr lang="en-US" sz="2800" dirty="0"/>
          </a:p>
          <a:p>
            <a:pPr marL="457200" indent="-457200">
              <a:lnSpc>
                <a:spcPct val="90000"/>
              </a:lnSpc>
              <a:spcBef>
                <a:spcPct val="20000"/>
              </a:spcBef>
              <a:buFont typeface="Wingdings" panose="05000000000000000000" pitchFamily="2" charset="2"/>
              <a:buChar char="§"/>
            </a:pPr>
            <a:r>
              <a:rPr lang="en-US" sz="2800" dirty="0"/>
              <a:t>A good presentation should be written and delivered in error-free and comprehensible English, and the presenter should look well-prepared and rehearsed.</a:t>
            </a:r>
          </a:p>
        </p:txBody>
      </p:sp>
      <p:pic>
        <p:nvPicPr>
          <p:cNvPr id="5" name="Picture 4" descr="Logo&#10;&#10;Description automatically generated">
            <a:extLst>
              <a:ext uri="{FF2B5EF4-FFF2-40B4-BE49-F238E27FC236}">
                <a16:creationId xmlns:a16="http://schemas.microsoft.com/office/drawing/2014/main" id="{E3406076-D4A6-40F3-9758-E572988781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5" t="30691" r="27723" b="28275"/>
          <a:stretch/>
        </p:blipFill>
        <p:spPr>
          <a:xfrm>
            <a:off x="3429000" y="949658"/>
            <a:ext cx="685800" cy="604503"/>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C9BDBF20-E7B7-423B-84E2-AF3F1089B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3326337323"/>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F6AF-5AE3-474E-AE1B-8D64C3E94789}"/>
              </a:ext>
            </a:extLst>
          </p:cNvPr>
          <p:cNvSpPr/>
          <p:nvPr/>
        </p:nvSpPr>
        <p:spPr>
          <a:xfrm>
            <a:off x="4070605" y="228600"/>
            <a:ext cx="4050789"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SYSTEM DIAGRAM</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7598DA79-6886-4ED9-B3D7-F3244F506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84835"/>
            <a:ext cx="1473200" cy="1473200"/>
          </a:xfrm>
          <a:prstGeom prst="rect">
            <a:avLst/>
          </a:prstGeom>
        </p:spPr>
      </p:pic>
      <p:pic>
        <p:nvPicPr>
          <p:cNvPr id="5" name="Picture 4" descr="Diagram&#10;&#10;Description automatically generated">
            <a:extLst>
              <a:ext uri="{FF2B5EF4-FFF2-40B4-BE49-F238E27FC236}">
                <a16:creationId xmlns:a16="http://schemas.microsoft.com/office/drawing/2014/main" id="{8F077488-CEB2-47C8-97BF-6ACF23B60210}"/>
              </a:ext>
            </a:extLst>
          </p:cNvPr>
          <p:cNvPicPr>
            <a:picLocks noChangeAspect="1"/>
          </p:cNvPicPr>
          <p:nvPr/>
        </p:nvPicPr>
        <p:blipFill rotWithShape="1">
          <a:blip r:embed="rId3">
            <a:extLst>
              <a:ext uri="{28A0092B-C50C-407E-A947-70E740481C1C}">
                <a14:useLocalDpi xmlns:a14="http://schemas.microsoft.com/office/drawing/2010/main" val="0"/>
              </a:ext>
            </a:extLst>
          </a:blip>
          <a:srcRect b="16056"/>
          <a:stretch/>
        </p:blipFill>
        <p:spPr>
          <a:xfrm>
            <a:off x="2320749" y="977615"/>
            <a:ext cx="7550499" cy="53967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5C5DC571-A4EE-472A-BD49-C61D16715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538EE5FB-AC7A-4B3D-91B5-CF00683163DF}"/>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1221171925"/>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4C5030-93B7-4D1F-BD0A-C80AE01C672D}"/>
              </a:ext>
            </a:extLst>
          </p:cNvPr>
          <p:cNvSpPr/>
          <p:nvPr/>
        </p:nvSpPr>
        <p:spPr>
          <a:xfrm>
            <a:off x="3365476" y="533400"/>
            <a:ext cx="5461047"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TOOLS &amp; TECHNOLOGIES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38E1FFBC-BACA-41F5-85ED-0A3DDB3FB3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19965"/>
            <a:ext cx="1473200" cy="14732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108B139-CBC4-4684-AFEC-985C55A8D6FE}"/>
              </a:ext>
            </a:extLst>
          </p:cNvPr>
          <p:cNvPicPr>
            <a:picLocks noChangeAspect="1"/>
          </p:cNvPicPr>
          <p:nvPr/>
        </p:nvPicPr>
        <p:blipFill rotWithShape="1">
          <a:blip r:embed="rId3">
            <a:extLst>
              <a:ext uri="{28A0092B-C50C-407E-A947-70E740481C1C}">
                <a14:useLocalDpi xmlns:a14="http://schemas.microsoft.com/office/drawing/2010/main" val="0"/>
              </a:ext>
            </a:extLst>
          </a:blip>
          <a:srcRect l="20785" t="2133" r="18092"/>
          <a:stretch/>
        </p:blipFill>
        <p:spPr>
          <a:xfrm>
            <a:off x="5221978" y="3429000"/>
            <a:ext cx="2362200" cy="2124822"/>
          </a:xfrm>
          <a:prstGeom prst="rect">
            <a:avLst/>
          </a:prstGeom>
        </p:spPr>
      </p:pic>
      <p:pic>
        <p:nvPicPr>
          <p:cNvPr id="9" name="Picture 8" descr="Logo, company name&#10;&#10;Description automatically generated">
            <a:extLst>
              <a:ext uri="{FF2B5EF4-FFF2-40B4-BE49-F238E27FC236}">
                <a16:creationId xmlns:a16="http://schemas.microsoft.com/office/drawing/2014/main" id="{FFF5FAA4-5269-48B9-A9ED-D0D10D4C9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657" y="1735257"/>
            <a:ext cx="3376432" cy="1218766"/>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FAE438BD-BCE0-4BC0-A8C1-3EDE98EFB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2434419"/>
            <a:ext cx="1367989" cy="1873860"/>
          </a:xfrm>
          <a:prstGeom prst="rect">
            <a:avLst/>
          </a:prstGeom>
        </p:spPr>
      </p:pic>
      <p:pic>
        <p:nvPicPr>
          <p:cNvPr id="12" name="Picture 11" descr="Logo&#10;&#10;Description automatically generated">
            <a:extLst>
              <a:ext uri="{FF2B5EF4-FFF2-40B4-BE49-F238E27FC236}">
                <a16:creationId xmlns:a16="http://schemas.microsoft.com/office/drawing/2014/main" id="{9AC58EB1-FC4A-4306-A9A5-B9605AD0AC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206" y="2683503"/>
            <a:ext cx="3657600" cy="1624776"/>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66425617-2945-4DEC-A4BA-85F76BAB0D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4" name="TextBox 13">
            <a:extLst>
              <a:ext uri="{FF2B5EF4-FFF2-40B4-BE49-F238E27FC236}">
                <a16:creationId xmlns:a16="http://schemas.microsoft.com/office/drawing/2014/main" id="{07BDA5E8-F497-4106-93CB-B8456EB28701}"/>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2342134505"/>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EA763F-E21D-43C4-8FE5-FA2699FBA649}"/>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
        <p:nvSpPr>
          <p:cNvPr id="6" name="Rectangle 5">
            <a:extLst>
              <a:ext uri="{FF2B5EF4-FFF2-40B4-BE49-F238E27FC236}">
                <a16:creationId xmlns:a16="http://schemas.microsoft.com/office/drawing/2014/main" id="{08986027-D5C6-475A-B6DB-0330B7849C23}"/>
              </a:ext>
            </a:extLst>
          </p:cNvPr>
          <p:cNvSpPr/>
          <p:nvPr/>
        </p:nvSpPr>
        <p:spPr>
          <a:xfrm>
            <a:off x="1066800" y="902512"/>
            <a:ext cx="4395819" cy="461665"/>
          </a:xfrm>
          <a:prstGeom prst="rect">
            <a:avLst/>
          </a:prstGeom>
        </p:spPr>
        <p:txBody>
          <a:bodyPr wrap="none">
            <a:spAutoFit/>
          </a:bodyPr>
          <a:lstStyle/>
          <a:p>
            <a:r>
              <a:rPr lang="en-LK" sz="2400" b="1" dirty="0">
                <a:solidFill>
                  <a:schemeClr val="accent1">
                    <a:lumMod val="75000"/>
                  </a:schemeClr>
                </a:solidFill>
              </a:rPr>
              <a:t>FUNCTIONAL REQUIREMENTS</a:t>
            </a:r>
            <a:endParaRPr lang="en-LK" b="1" dirty="0">
              <a:solidFill>
                <a:schemeClr val="accent1">
                  <a:lumMod val="75000"/>
                </a:schemeClr>
              </a:solidFill>
            </a:endParaRPr>
          </a:p>
        </p:txBody>
      </p:sp>
      <p:sp>
        <p:nvSpPr>
          <p:cNvPr id="7" name="Rectangle 6">
            <a:extLst>
              <a:ext uri="{FF2B5EF4-FFF2-40B4-BE49-F238E27FC236}">
                <a16:creationId xmlns:a16="http://schemas.microsoft.com/office/drawing/2014/main" id="{45DB2603-DEBB-4764-9C21-FF2439599884}"/>
              </a:ext>
            </a:extLst>
          </p:cNvPr>
          <p:cNvSpPr/>
          <p:nvPr/>
        </p:nvSpPr>
        <p:spPr>
          <a:xfrm>
            <a:off x="6968306" y="902512"/>
            <a:ext cx="5131598" cy="461665"/>
          </a:xfrm>
          <a:prstGeom prst="rect">
            <a:avLst/>
          </a:prstGeom>
        </p:spPr>
        <p:txBody>
          <a:bodyPr wrap="none">
            <a:spAutoFit/>
          </a:bodyPr>
          <a:lstStyle/>
          <a:p>
            <a:r>
              <a:rPr lang="en-LK" sz="2400" b="1" dirty="0">
                <a:solidFill>
                  <a:schemeClr val="accent1">
                    <a:lumMod val="75000"/>
                  </a:schemeClr>
                </a:solidFill>
              </a:rPr>
              <a:t>NON-FUNCTIONAL REQUIREMENTS</a:t>
            </a:r>
            <a:endParaRPr lang="en-LK" b="1" dirty="0">
              <a:solidFill>
                <a:schemeClr val="accent1">
                  <a:lumMod val="75000"/>
                </a:schemeClr>
              </a:solidFill>
            </a:endParaRPr>
          </a:p>
        </p:txBody>
      </p:sp>
      <p:sp>
        <p:nvSpPr>
          <p:cNvPr id="8" name="Rectangle 7">
            <a:extLst>
              <a:ext uri="{FF2B5EF4-FFF2-40B4-BE49-F238E27FC236}">
                <a16:creationId xmlns:a16="http://schemas.microsoft.com/office/drawing/2014/main" id="{73AF27AA-41E8-45B7-A958-356511D95734}"/>
              </a:ext>
            </a:extLst>
          </p:cNvPr>
          <p:cNvSpPr/>
          <p:nvPr/>
        </p:nvSpPr>
        <p:spPr>
          <a:xfrm>
            <a:off x="698740" y="2002417"/>
            <a:ext cx="4711460" cy="1881925"/>
          </a:xfrm>
          <a:prstGeom prst="rect">
            <a:avLst/>
          </a:prstGeom>
        </p:spPr>
        <p:txBody>
          <a:bodyPr wrap="square">
            <a:spAutoFit/>
          </a:bodyPr>
          <a:lstStyle/>
          <a:p>
            <a:pPr marL="342900" indent="-342900" fontAlgn="base">
              <a:lnSpc>
                <a:spcPct val="150000"/>
              </a:lnSpc>
              <a:buFont typeface="Wingdings" pitchFamily="2" charset="2"/>
              <a:buChar char="ü"/>
            </a:pPr>
            <a:r>
              <a:rPr lang="en-US" sz="2000" dirty="0"/>
              <a:t>Using the audio analysis system will provide the tonality and prosody errors.</a:t>
            </a:r>
          </a:p>
          <a:p>
            <a:pPr marL="342900" lvl="0" indent="-342900" fontAlgn="base">
              <a:lnSpc>
                <a:spcPct val="150000"/>
              </a:lnSpc>
              <a:buFont typeface="Wingdings" pitchFamily="2" charset="2"/>
              <a:buChar char="ü"/>
            </a:pPr>
            <a:endParaRPr lang="en-LK" sz="2000" dirty="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C70BB4D0-27A9-4564-B1CE-2348E55C548B}"/>
              </a:ext>
            </a:extLst>
          </p:cNvPr>
          <p:cNvSpPr/>
          <p:nvPr/>
        </p:nvSpPr>
        <p:spPr>
          <a:xfrm>
            <a:off x="7084696" y="2002417"/>
            <a:ext cx="2281522" cy="496931"/>
          </a:xfrm>
          <a:prstGeom prst="rect">
            <a:avLst/>
          </a:prstGeom>
        </p:spPr>
        <p:txBody>
          <a:bodyPr wrap="none">
            <a:spAutoFit/>
          </a:bodyPr>
          <a:lstStyle/>
          <a:p>
            <a:pPr marL="571500" indent="-342900" algn="just" fontAlgn="base">
              <a:lnSpc>
                <a:spcPct val="150000"/>
              </a:lnSpc>
              <a:buFont typeface="Wingdings" pitchFamily="2" charset="2"/>
              <a:buChar char="ü"/>
            </a:pPr>
            <a:r>
              <a:rPr lang="en-US" sz="2000" dirty="0">
                <a:ea typeface="Times New Roman" panose="02020603050405020304" pitchFamily="18" charset="0"/>
              </a:rPr>
              <a:t>Performance  </a:t>
            </a:r>
            <a:endParaRPr lang="en-LK" sz="2000" dirty="0">
              <a:ea typeface="Times New Roman" panose="02020603050405020304" pitchFamily="18" charset="0"/>
            </a:endParaRPr>
          </a:p>
        </p:txBody>
      </p:sp>
      <p:sp>
        <p:nvSpPr>
          <p:cNvPr id="10" name="Rectangle 9">
            <a:extLst>
              <a:ext uri="{FF2B5EF4-FFF2-40B4-BE49-F238E27FC236}">
                <a16:creationId xmlns:a16="http://schemas.microsoft.com/office/drawing/2014/main" id="{26773561-3121-441D-8EE8-8A5C80F6DBDD}"/>
              </a:ext>
            </a:extLst>
          </p:cNvPr>
          <p:cNvSpPr/>
          <p:nvPr/>
        </p:nvSpPr>
        <p:spPr>
          <a:xfrm>
            <a:off x="7313482" y="2834002"/>
            <a:ext cx="2112501"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Correctness   </a:t>
            </a:r>
            <a:r>
              <a:rPr lang="en-LK" sz="2000" dirty="0"/>
              <a:t> </a:t>
            </a:r>
          </a:p>
        </p:txBody>
      </p:sp>
      <p:sp>
        <p:nvSpPr>
          <p:cNvPr id="11" name="Rectangle 10">
            <a:extLst>
              <a:ext uri="{FF2B5EF4-FFF2-40B4-BE49-F238E27FC236}">
                <a16:creationId xmlns:a16="http://schemas.microsoft.com/office/drawing/2014/main" id="{431B069E-7577-4C04-A840-D3A0D78A61D6}"/>
              </a:ext>
            </a:extLst>
          </p:cNvPr>
          <p:cNvSpPr/>
          <p:nvPr/>
        </p:nvSpPr>
        <p:spPr>
          <a:xfrm>
            <a:off x="7315200" y="3675697"/>
            <a:ext cx="1928861"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Availability  </a:t>
            </a:r>
            <a:r>
              <a:rPr lang="en-LK" sz="2000" dirty="0"/>
              <a:t> </a:t>
            </a:r>
          </a:p>
        </p:txBody>
      </p:sp>
      <p:pic>
        <p:nvPicPr>
          <p:cNvPr id="13" name="Picture 12" descr="Logo&#10;&#10;Description automatically generated">
            <a:extLst>
              <a:ext uri="{FF2B5EF4-FFF2-40B4-BE49-F238E27FC236}">
                <a16:creationId xmlns:a16="http://schemas.microsoft.com/office/drawing/2014/main" id="{DC93B014-639E-4413-9A59-DB4D1285CB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0" y="373994"/>
            <a:ext cx="1473200" cy="1473200"/>
          </a:xfrm>
          <a:prstGeom prst="rect">
            <a:avLst/>
          </a:prstGeom>
        </p:spPr>
      </p:pic>
      <p:pic>
        <p:nvPicPr>
          <p:cNvPr id="14" name="Picture 13" descr="Logo&#10;&#10;Description automatically generated">
            <a:extLst>
              <a:ext uri="{FF2B5EF4-FFF2-40B4-BE49-F238E27FC236}">
                <a16:creationId xmlns:a16="http://schemas.microsoft.com/office/drawing/2014/main" id="{6FAAE348-9128-4A62-8760-FB5171CC2B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175" y="373994"/>
            <a:ext cx="1473200" cy="147320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87D16D64-4594-4E7C-BA47-34141E03B9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285365720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F757F7-7220-451A-9F10-CA37C749EEBC}"/>
              </a:ext>
            </a:extLst>
          </p:cNvPr>
          <p:cNvSpPr/>
          <p:nvPr/>
        </p:nvSpPr>
        <p:spPr>
          <a:xfrm>
            <a:off x="152400" y="2438400"/>
            <a:ext cx="4056880" cy="1077218"/>
          </a:xfrm>
          <a:prstGeom prst="rect">
            <a:avLst/>
          </a:prstGeom>
        </p:spPr>
        <p:txBody>
          <a:bodyPr wrap="none">
            <a:spAutoFit/>
          </a:bodyPr>
          <a:lstStyle/>
          <a:p>
            <a:r>
              <a:rPr lang="en-GB" sz="3200" b="1" dirty="0"/>
              <a:t>WORK BREAKDOWN</a:t>
            </a:r>
          </a:p>
          <a:p>
            <a:r>
              <a:rPr lang="en-GB" sz="3200" b="1" dirty="0"/>
              <a:t>CHART</a:t>
            </a:r>
            <a:endParaRPr lang="en-LK" sz="3200" b="1" dirty="0"/>
          </a:p>
        </p:txBody>
      </p:sp>
      <p:pic>
        <p:nvPicPr>
          <p:cNvPr id="7" name="Picture 6" descr="Logo&#10;&#10;Description automatically generated">
            <a:extLst>
              <a:ext uri="{FF2B5EF4-FFF2-40B4-BE49-F238E27FC236}">
                <a16:creationId xmlns:a16="http://schemas.microsoft.com/office/drawing/2014/main" id="{FC167270-2033-4E34-A22C-61C6738DB8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2590800"/>
            <a:ext cx="1295400" cy="1295400"/>
          </a:xfrm>
          <a:prstGeom prst="rect">
            <a:avLst/>
          </a:prstGeom>
        </p:spPr>
      </p:pic>
      <p:pic>
        <p:nvPicPr>
          <p:cNvPr id="8" name="Picture 7" descr="Diagram&#10;&#10;Description automatically generated">
            <a:extLst>
              <a:ext uri="{FF2B5EF4-FFF2-40B4-BE49-F238E27FC236}">
                <a16:creationId xmlns:a16="http://schemas.microsoft.com/office/drawing/2014/main" id="{FF73F6EE-DE57-43BC-9109-62D5A4242942}"/>
              </a:ext>
            </a:extLst>
          </p:cNvPr>
          <p:cNvPicPr>
            <a:picLocks noChangeAspect="1"/>
          </p:cNvPicPr>
          <p:nvPr/>
        </p:nvPicPr>
        <p:blipFill rotWithShape="1">
          <a:blip r:embed="rId3">
            <a:extLst>
              <a:ext uri="{28A0092B-C50C-407E-A947-70E740481C1C}">
                <a14:useLocalDpi xmlns:a14="http://schemas.microsoft.com/office/drawing/2010/main" val="0"/>
              </a:ext>
            </a:extLst>
          </a:blip>
          <a:srcRect t="6666"/>
          <a:stretch/>
        </p:blipFill>
        <p:spPr>
          <a:xfrm>
            <a:off x="4724400" y="152400"/>
            <a:ext cx="5446233" cy="63246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B9B7846-F150-4153-9A5F-7FA5D90913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0" name="TextBox 9">
            <a:extLst>
              <a:ext uri="{FF2B5EF4-FFF2-40B4-BE49-F238E27FC236}">
                <a16:creationId xmlns:a16="http://schemas.microsoft.com/office/drawing/2014/main" id="{BAE771B6-E995-428A-B1C6-74603A00C273}"/>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2401774611"/>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D2FF7-466A-40DA-AE66-1ECEB89E62C5}"/>
              </a:ext>
            </a:extLst>
          </p:cNvPr>
          <p:cNvSpPr/>
          <p:nvPr/>
        </p:nvSpPr>
        <p:spPr>
          <a:xfrm>
            <a:off x="4629893" y="261034"/>
            <a:ext cx="2932213"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REFERENCES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CC8B9B75-1F52-449E-B144-5C9CA06D2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152401"/>
            <a:ext cx="1473200" cy="1473200"/>
          </a:xfrm>
          <a:prstGeom prst="rect">
            <a:avLst/>
          </a:prstGeom>
        </p:spPr>
      </p:pic>
      <p:sp>
        <p:nvSpPr>
          <p:cNvPr id="6" name="TextBox 5">
            <a:extLst>
              <a:ext uri="{FF2B5EF4-FFF2-40B4-BE49-F238E27FC236}">
                <a16:creationId xmlns:a16="http://schemas.microsoft.com/office/drawing/2014/main" id="{9193B5C5-13E2-4344-94C7-644A489417CC}"/>
              </a:ext>
            </a:extLst>
          </p:cNvPr>
          <p:cNvSpPr txBox="1"/>
          <p:nvPr/>
        </p:nvSpPr>
        <p:spPr>
          <a:xfrm>
            <a:off x="952499" y="1066800"/>
            <a:ext cx="10287000" cy="5428602"/>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 V. V. V. Raju, H. K. </a:t>
            </a:r>
            <a:r>
              <a:rPr lang="en-US" sz="1400" dirty="0" err="1">
                <a:effectLst/>
                <a:ea typeface="Times New Roman" panose="02020603050405020304" pitchFamily="18" charset="0"/>
                <a:cs typeface="Iskoola Pota" panose="020B0502040204020203" pitchFamily="34" charset="0"/>
              </a:rPr>
              <a:t>Vydana</a:t>
            </a:r>
            <a:r>
              <a:rPr lang="en-US" sz="1400" dirty="0">
                <a:effectLst/>
                <a:ea typeface="Times New Roman" panose="02020603050405020304" pitchFamily="18" charset="0"/>
                <a:cs typeface="Iskoola Pota" panose="020B0502040204020203" pitchFamily="34" charset="0"/>
              </a:rPr>
              <a:t>, S. V. </a:t>
            </a:r>
            <a:r>
              <a:rPr lang="en-US" sz="1400" dirty="0" err="1">
                <a:effectLst/>
                <a:ea typeface="Times New Roman" panose="02020603050405020304" pitchFamily="18" charset="0"/>
                <a:cs typeface="Iskoola Pota" panose="020B0502040204020203" pitchFamily="34" charset="0"/>
              </a:rPr>
              <a:t>Gangashetty</a:t>
            </a:r>
            <a:r>
              <a:rPr lang="en-US" sz="1400" dirty="0">
                <a:effectLst/>
                <a:ea typeface="Times New Roman" panose="02020603050405020304" pitchFamily="18" charset="0"/>
                <a:cs typeface="Iskoola Pota" panose="020B0502040204020203" pitchFamily="34" charset="0"/>
              </a:rPr>
              <a:t> and A. K. </a:t>
            </a:r>
            <a:r>
              <a:rPr lang="en-US" sz="1400" dirty="0" err="1">
                <a:effectLst/>
                <a:ea typeface="Times New Roman" panose="02020603050405020304" pitchFamily="18" charset="0"/>
                <a:cs typeface="Iskoola Pota" panose="020B0502040204020203" pitchFamily="34" charset="0"/>
              </a:rPr>
              <a:t>Vuppala</a:t>
            </a:r>
            <a:r>
              <a:rPr lang="en-US" sz="1400" dirty="0">
                <a:effectLst/>
                <a:ea typeface="Times New Roman" panose="02020603050405020304" pitchFamily="18" charset="0"/>
                <a:cs typeface="Iskoola Pota" panose="020B0502040204020203" pitchFamily="34" charset="0"/>
              </a:rPr>
              <a:t>, "Importance of non-uniform prosody modification for speech recognition in emotion conditions," 2017 Asia-Pacific Signal and Information Processing Association Annual Summit and Conference (APSIPA ASC), 2017, pp. 573-576,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10.1109/APSIPA.2017.8282109.</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[2] B. </a:t>
            </a:r>
            <a:r>
              <a:rPr lang="en-US" sz="1400" dirty="0" err="1">
                <a:effectLst/>
                <a:ea typeface="Times New Roman" panose="02020603050405020304" pitchFamily="18" charset="0"/>
                <a:cs typeface="Iskoola Pota" panose="020B0502040204020203" pitchFamily="34" charset="0"/>
              </a:rPr>
              <a:t>Sisman</a:t>
            </a:r>
            <a:r>
              <a:rPr lang="en-US" sz="1400" dirty="0">
                <a:effectLst/>
                <a:ea typeface="Times New Roman" panose="02020603050405020304" pitchFamily="18" charset="0"/>
                <a:cs typeface="Iskoola Pota" panose="020B0502040204020203" pitchFamily="34" charset="0"/>
              </a:rPr>
              <a:t>, G. Lee, H. Li and K. C. Tan, "On the analysis and evaluation of prosody conversion techniques," 2017 International Conference on Asian Language Processing (IALP), 2017, pp. 44-47,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10.1109/IALP.2017.8300542.</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[3] V. V. Raju V., K. </a:t>
            </a:r>
            <a:r>
              <a:rPr lang="en-US" sz="1400" dirty="0" err="1">
                <a:effectLst/>
                <a:ea typeface="Times New Roman" panose="02020603050405020304" pitchFamily="18" charset="0"/>
                <a:cs typeface="Iskoola Pota" panose="020B0502040204020203" pitchFamily="34" charset="0"/>
              </a:rPr>
              <a:t>Gurugubelli</a:t>
            </a:r>
            <a:r>
              <a:rPr lang="en-US" sz="1400" dirty="0">
                <a:effectLst/>
                <a:ea typeface="Times New Roman" panose="02020603050405020304" pitchFamily="18" charset="0"/>
                <a:cs typeface="Iskoola Pota" panose="020B0502040204020203" pitchFamily="34" charset="0"/>
              </a:rPr>
              <a:t>, K. N. R. K. R. Alluri and A. Kumar </a:t>
            </a:r>
            <a:r>
              <a:rPr lang="en-US" sz="1400" dirty="0" err="1">
                <a:effectLst/>
                <a:ea typeface="Times New Roman" panose="02020603050405020304" pitchFamily="18" charset="0"/>
                <a:cs typeface="Iskoola Pota" panose="020B0502040204020203" pitchFamily="34" charset="0"/>
              </a:rPr>
              <a:t>Vuppala</a:t>
            </a:r>
            <a:r>
              <a:rPr lang="en-US" sz="1400" dirty="0">
                <a:effectLst/>
                <a:ea typeface="Times New Roman" panose="02020603050405020304" pitchFamily="18" charset="0"/>
                <a:cs typeface="Iskoola Pota" panose="020B0502040204020203" pitchFamily="34" charset="0"/>
              </a:rPr>
              <a:t>, "Differenced Prosody Features from Normal and Stressed Regions for Emotion Recognition," 2018 5th International Conference on Signal Processing and Integrated Networks (SPIN), 2018, pp. 821-825,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10.1109/SPIN.2018.8474265.</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[4] N. Ang, D. </a:t>
            </a:r>
            <a:r>
              <a:rPr lang="en-US" sz="1400" dirty="0" err="1">
                <a:effectLst/>
                <a:ea typeface="Times New Roman" panose="02020603050405020304" pitchFamily="18" charset="0"/>
                <a:cs typeface="Iskoola Pota" panose="020B0502040204020203" pitchFamily="34" charset="0"/>
              </a:rPr>
              <a:t>Bein</a:t>
            </a:r>
            <a:r>
              <a:rPr lang="en-US" sz="1400" dirty="0">
                <a:effectLst/>
                <a:ea typeface="Times New Roman" panose="02020603050405020304" pitchFamily="18" charset="0"/>
                <a:cs typeface="Iskoola Pota" panose="020B0502040204020203" pitchFamily="34" charset="0"/>
              </a:rPr>
              <a:t>, D. Dao, L. Sanchez, J. Tran and N. </a:t>
            </a:r>
            <a:r>
              <a:rPr lang="en-US" sz="1400" dirty="0" err="1">
                <a:effectLst/>
                <a:ea typeface="Times New Roman" panose="02020603050405020304" pitchFamily="18" charset="0"/>
                <a:cs typeface="Iskoola Pota" panose="020B0502040204020203" pitchFamily="34" charset="0"/>
              </a:rPr>
              <a:t>Vurdien</a:t>
            </a:r>
            <a:r>
              <a:rPr lang="en-US" sz="1400" dirty="0">
                <a:effectLst/>
                <a:ea typeface="Times New Roman" panose="02020603050405020304" pitchFamily="18" charset="0"/>
                <a:cs typeface="Iskoola Pota" panose="020B0502040204020203" pitchFamily="34" charset="0"/>
              </a:rPr>
              <a:t>, "Emotional prosody analysis on human voices," 2018 IEEE 8th Annual Computing and Communication Workshop and Conference (CCWC), 2018, pp. 737-741,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10.1109/CCWC.2018.8301691.</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[5] V. V. V. Raju, P. </a:t>
            </a:r>
            <a:r>
              <a:rPr lang="en-US" sz="1400" dirty="0" err="1">
                <a:effectLst/>
                <a:ea typeface="Times New Roman" panose="02020603050405020304" pitchFamily="18" charset="0"/>
                <a:cs typeface="Iskoola Pota" panose="020B0502040204020203" pitchFamily="34" charset="0"/>
              </a:rPr>
              <a:t>Gangamohan</a:t>
            </a:r>
            <a:r>
              <a:rPr lang="en-US" sz="1400" dirty="0">
                <a:effectLst/>
                <a:ea typeface="Times New Roman" panose="02020603050405020304" pitchFamily="18" charset="0"/>
                <a:cs typeface="Iskoola Pota" panose="020B0502040204020203" pitchFamily="34" charset="0"/>
              </a:rPr>
              <a:t>, S. V. </a:t>
            </a:r>
            <a:r>
              <a:rPr lang="en-US" sz="1400" dirty="0" err="1">
                <a:effectLst/>
                <a:ea typeface="Times New Roman" panose="02020603050405020304" pitchFamily="18" charset="0"/>
                <a:cs typeface="Iskoola Pota" panose="020B0502040204020203" pitchFamily="34" charset="0"/>
              </a:rPr>
              <a:t>Gangashetty</a:t>
            </a:r>
            <a:r>
              <a:rPr lang="en-US" sz="1400" dirty="0">
                <a:effectLst/>
                <a:ea typeface="Times New Roman" panose="02020603050405020304" pitchFamily="18" charset="0"/>
                <a:cs typeface="Iskoola Pota" panose="020B0502040204020203" pitchFamily="34" charset="0"/>
              </a:rPr>
              <a:t> and A. k. </a:t>
            </a:r>
            <a:r>
              <a:rPr lang="en-US" sz="1400" dirty="0" err="1">
                <a:effectLst/>
                <a:ea typeface="Times New Roman" panose="02020603050405020304" pitchFamily="18" charset="0"/>
                <a:cs typeface="Iskoola Pota" panose="020B0502040204020203" pitchFamily="34" charset="0"/>
              </a:rPr>
              <a:t>Vuppala</a:t>
            </a:r>
            <a:r>
              <a:rPr lang="en-US" sz="1400" dirty="0">
                <a:effectLst/>
                <a:ea typeface="Times New Roman" panose="02020603050405020304" pitchFamily="18" charset="0"/>
                <a:cs typeface="Iskoola Pota" panose="020B0502040204020203" pitchFamily="34" charset="0"/>
              </a:rPr>
              <a:t>, "Application of prosody modification for Speech Recognition in different Emotion conditions," 2016 IEEE Region 10 Conference (TENCON), 2016, pp. 951-954,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10.1109/TENCON.2016.7848145.</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[6] R. Fu, J. Tao, Z. Wen, J. Yi, T. Wang and C. </a:t>
            </a:r>
            <a:r>
              <a:rPr lang="en-US" sz="1400" dirty="0" err="1">
                <a:effectLst/>
                <a:ea typeface="Times New Roman" panose="02020603050405020304" pitchFamily="18" charset="0"/>
                <a:cs typeface="Iskoola Pota" panose="020B0502040204020203" pitchFamily="34" charset="0"/>
              </a:rPr>
              <a:t>Qiang</a:t>
            </a:r>
            <a:r>
              <a:rPr lang="en-US" sz="1400" dirty="0">
                <a:effectLst/>
                <a:ea typeface="Times New Roman" panose="02020603050405020304" pitchFamily="18" charset="0"/>
                <a:cs typeface="Iskoola Pota" panose="020B0502040204020203" pitchFamily="34" charset="0"/>
              </a:rPr>
              <a:t>, "Bi-Level Style and Prosody Decoupling Modeling for Personalized End-to-End Speech Synthesis," ICASSP 2021 - 2021 IEEE International Conference on Acoustics, Speech and Signal Processing (ICASSP), 2021, pp. 6568-6572,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10.1109/ICASSP39728.2021.9414422.</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[7] C. -M. </a:t>
            </a:r>
            <a:r>
              <a:rPr lang="en-US" sz="1400" dirty="0" err="1">
                <a:effectLst/>
                <a:ea typeface="Times New Roman" panose="02020603050405020304" pitchFamily="18" charset="0"/>
                <a:cs typeface="Iskoola Pota" panose="020B0502040204020203" pitchFamily="34" charset="0"/>
              </a:rPr>
              <a:t>Chien</a:t>
            </a:r>
            <a:r>
              <a:rPr lang="en-US" sz="1400" dirty="0">
                <a:effectLst/>
                <a:ea typeface="Times New Roman" panose="02020603050405020304" pitchFamily="18" charset="0"/>
                <a:cs typeface="Iskoola Pota" panose="020B0502040204020203" pitchFamily="34" charset="0"/>
              </a:rPr>
              <a:t> and H. -y. Lee, "Hierarchical Prosody Modeling for Non-Autoregressive Speech Synthesis," 2021 IEEE Spoken Language Technology Workshop (SLT), 2021, pp. 446-453,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10.1109/SLT48900.2021.9383629.</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a:t>
            </a:r>
          </a:p>
        </p:txBody>
      </p:sp>
      <p:pic>
        <p:nvPicPr>
          <p:cNvPr id="5" name="Picture 4" descr="Graphical user interface, application&#10;&#10;Description automatically generated">
            <a:extLst>
              <a:ext uri="{FF2B5EF4-FFF2-40B4-BE49-F238E27FC236}">
                <a16:creationId xmlns:a16="http://schemas.microsoft.com/office/drawing/2014/main" id="{37F92DDA-1CF7-4289-AA7D-EA6814BBB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3B3E729B-E65F-4330-87AE-19ADCA117C56}"/>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182081505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1D0C3-C5AE-4194-B253-FDB54CAE333C}"/>
              </a:ext>
            </a:extLst>
          </p:cNvPr>
          <p:cNvSpPr txBox="1"/>
          <p:nvPr/>
        </p:nvSpPr>
        <p:spPr>
          <a:xfrm>
            <a:off x="647700" y="381000"/>
            <a:ext cx="10896600" cy="6676123"/>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[8] H. </a:t>
            </a:r>
            <a:r>
              <a:rPr lang="en-US" sz="1400" dirty="0" err="1">
                <a:effectLst/>
                <a:ea typeface="Times New Roman" panose="02020603050405020304" pitchFamily="18" charset="0"/>
                <a:cs typeface="Iskoola Pota" panose="020B0502040204020203" pitchFamily="34" charset="0"/>
              </a:rPr>
              <a:t>Prafianto</a:t>
            </a:r>
            <a:r>
              <a:rPr lang="en-US" sz="1400" dirty="0">
                <a:effectLst/>
                <a:ea typeface="Times New Roman" panose="02020603050405020304" pitchFamily="18" charset="0"/>
                <a:cs typeface="Iskoola Pota" panose="020B0502040204020203" pitchFamily="34" charset="0"/>
              </a:rPr>
              <a:t>, T. Nose and A. Ito, "A precise evaluation method of prosodic quality of non-native speakers using average voice and prosody substitution," 2016 International Conference on Audio, Language and Image Processing (ICALIP), 2016, pp. 208-212,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10.1109/ICALIP.2016.7846620</a:t>
            </a:r>
          </a:p>
          <a:p>
            <a:pPr marL="0" marR="0">
              <a:lnSpc>
                <a:spcPct val="115000"/>
              </a:lnSpc>
              <a:spcBef>
                <a:spcPts val="0"/>
              </a:spcBef>
              <a:spcAft>
                <a:spcPts val="1000"/>
              </a:spcAft>
            </a:pPr>
            <a:r>
              <a:rPr lang="en-US" sz="1400" dirty="0"/>
              <a:t>[9] A. </a:t>
            </a:r>
            <a:r>
              <a:rPr lang="en-US" sz="1400" dirty="0" err="1"/>
              <a:t>Kamat</a:t>
            </a:r>
            <a:r>
              <a:rPr lang="en-US" sz="1400" dirty="0"/>
              <a:t>, A. Krishnamurthy, D. N. Krishna and V. </a:t>
            </a:r>
            <a:r>
              <a:rPr lang="en-US" sz="1400" dirty="0" err="1"/>
              <a:t>Ramasubramanian</a:t>
            </a:r>
            <a:r>
              <a:rPr lang="en-US" sz="1400" dirty="0"/>
              <a:t>, "Prosodic differential for narrow-focus word-stress in speech synthesis," 2017 Twenty-third National Conference on Communications (NCC), 2017, pp. 1-6, </a:t>
            </a:r>
            <a:r>
              <a:rPr lang="en-US" sz="1400" dirty="0" err="1"/>
              <a:t>doi</a:t>
            </a:r>
            <a:r>
              <a:rPr lang="en-US" sz="1400" dirty="0"/>
              <a:t>: 10.1109/NCC.2017.8077132.</a:t>
            </a:r>
          </a:p>
          <a:p>
            <a:pPr marL="0" marR="0">
              <a:lnSpc>
                <a:spcPct val="115000"/>
              </a:lnSpc>
              <a:spcBef>
                <a:spcPts val="0"/>
              </a:spcBef>
              <a:spcAft>
                <a:spcPts val="1000"/>
              </a:spcAft>
            </a:pPr>
            <a:r>
              <a:rPr lang="en-US" sz="1400" dirty="0"/>
              <a:t>[10] L. </a:t>
            </a:r>
            <a:r>
              <a:rPr lang="en-US" sz="1400" dirty="0" err="1"/>
              <a:t>Matsane</a:t>
            </a:r>
            <a:r>
              <a:rPr lang="en-US" sz="1400" dirty="0"/>
              <a:t>, A. Jadhav and R. </a:t>
            </a:r>
            <a:r>
              <a:rPr lang="en-US" sz="1400" dirty="0" err="1"/>
              <a:t>Ajoodha</a:t>
            </a:r>
            <a:r>
              <a:rPr lang="en-US" sz="1400" dirty="0"/>
              <a:t>, "The use of Automatic Speech Recognition in Education for Identifying Attitudes of the Speakers," 2020 IEEE Asia-Pacific Conference on Computer Science and Data Engineering (CSDE), 2020, pp. 1-7, </a:t>
            </a:r>
            <a:r>
              <a:rPr lang="en-US" sz="1400" dirty="0" err="1"/>
              <a:t>doi</a:t>
            </a:r>
            <a:r>
              <a:rPr lang="en-US" sz="1400" dirty="0"/>
              <a:t>: 10.1109/CSDE50874.2020.9411528.</a:t>
            </a:r>
          </a:p>
          <a:p>
            <a:pPr marL="0" marR="0">
              <a:lnSpc>
                <a:spcPct val="115000"/>
              </a:lnSpc>
              <a:spcBef>
                <a:spcPts val="0"/>
              </a:spcBef>
              <a:spcAft>
                <a:spcPts val="1000"/>
              </a:spcAft>
            </a:pPr>
            <a:r>
              <a:rPr lang="en-US" sz="1400" dirty="0"/>
              <a:t>[11] Z. HAN and J. WANG, "Speech Emotion Recognition Based on Deep Learning and Kernel Nonlinear PSVM," 2019 Chinese Control and Decision Conference (CCDC), 2019, pp. 1426-1430, </a:t>
            </a:r>
            <a:r>
              <a:rPr lang="en-US" sz="1400" dirty="0" err="1"/>
              <a:t>doi</a:t>
            </a:r>
            <a:r>
              <a:rPr lang="en-US" sz="1400" dirty="0"/>
              <a:t>: 10.1109/CCDC.2019.8832414.</a:t>
            </a:r>
          </a:p>
          <a:p>
            <a:pPr marL="0" marR="0">
              <a:lnSpc>
                <a:spcPct val="115000"/>
              </a:lnSpc>
              <a:spcBef>
                <a:spcPts val="0"/>
              </a:spcBef>
              <a:spcAft>
                <a:spcPts val="1000"/>
              </a:spcAft>
            </a:pPr>
            <a:r>
              <a:rPr lang="en-US" sz="1400" dirty="0"/>
              <a:t>[12] H. Koo, S. </a:t>
            </a:r>
            <a:r>
              <a:rPr lang="en-US" sz="1400" dirty="0" err="1"/>
              <a:t>Jeong</a:t>
            </a:r>
            <a:r>
              <a:rPr lang="en-US" sz="1400" dirty="0"/>
              <a:t>, S. Yoon and W. Kim, "Development of Speech Emotion Recognition Algorithm using MFCC and Prosody," 2020 International Conference on Electronics, Information, and Communication (ICEIC), 2020, pp. 1-4, </a:t>
            </a:r>
            <a:r>
              <a:rPr lang="en-US" sz="1400" dirty="0" err="1"/>
              <a:t>doi</a:t>
            </a:r>
            <a:r>
              <a:rPr lang="en-US" sz="1400" dirty="0"/>
              <a:t>: 10.1109/ICEIC49074.2020.9051281.</a:t>
            </a:r>
          </a:p>
          <a:p>
            <a:pPr marL="0" marR="0">
              <a:lnSpc>
                <a:spcPct val="115000"/>
              </a:lnSpc>
              <a:spcBef>
                <a:spcPts val="0"/>
              </a:spcBef>
              <a:spcAft>
                <a:spcPts val="1000"/>
              </a:spcAft>
            </a:pPr>
            <a:r>
              <a:rPr lang="en-US" sz="1400" dirty="0"/>
              <a:t>[13] M. G. K. Noor Fathima et al., "Phonetically conditioned prosody transplantation for TTS: Unit granularity, context and prosody styles," 2016 Conference of The Oriental Chapter of International Committee for Coordination and Standardization of Speech Databases and Assessment Techniques (O-COCOSDA), 2016, pp. 99-104, </a:t>
            </a:r>
            <a:r>
              <a:rPr lang="en-US" sz="1400" dirty="0" err="1"/>
              <a:t>doi</a:t>
            </a:r>
            <a:r>
              <a:rPr lang="en-US" sz="1400" dirty="0"/>
              <a:t>: 10.1109/ICSDA.2016.7918992.</a:t>
            </a:r>
          </a:p>
          <a:p>
            <a:pPr marL="0" marR="0">
              <a:lnSpc>
                <a:spcPct val="115000"/>
              </a:lnSpc>
              <a:spcBef>
                <a:spcPts val="0"/>
              </a:spcBef>
              <a:spcAft>
                <a:spcPts val="1000"/>
              </a:spcAft>
            </a:pPr>
            <a:r>
              <a:rPr lang="en-US" sz="1400" dirty="0"/>
              <a:t>[14] S. </a:t>
            </a:r>
            <a:r>
              <a:rPr lang="en-US" sz="1400" dirty="0" err="1"/>
              <a:t>Suganya</a:t>
            </a:r>
            <a:r>
              <a:rPr lang="en-US" sz="1400" dirty="0"/>
              <a:t> and E. Y. A. Charles, "Speech Emotion Recognition Using Deep Learning on audio recordings," 2019 19th International Conference on Advances in ICT for Emerging Regions (</a:t>
            </a:r>
            <a:r>
              <a:rPr lang="en-US" sz="1400" dirty="0" err="1"/>
              <a:t>ICTer</a:t>
            </a:r>
            <a:r>
              <a:rPr lang="en-US" sz="1400" dirty="0"/>
              <a:t>), 2019, pp. 1-6, </a:t>
            </a:r>
            <a:r>
              <a:rPr lang="en-US" sz="1400" dirty="0" err="1"/>
              <a:t>doi</a:t>
            </a:r>
            <a:r>
              <a:rPr lang="en-US" sz="1400" dirty="0"/>
              <a:t>: 10.1109/ICTer48817.2019.9023737.</a:t>
            </a:r>
          </a:p>
          <a:p>
            <a:pPr marL="0" marR="0">
              <a:lnSpc>
                <a:spcPct val="115000"/>
              </a:lnSpc>
              <a:spcBef>
                <a:spcPts val="0"/>
              </a:spcBef>
              <a:spcAft>
                <a:spcPts val="1000"/>
              </a:spcAft>
            </a:pPr>
            <a:r>
              <a:rPr lang="en-US" sz="1400" dirty="0"/>
              <a:t>[15] P. Robitaille, S. </a:t>
            </a:r>
            <a:r>
              <a:rPr lang="en-US" sz="1400" dirty="0" err="1"/>
              <a:t>Trempe</a:t>
            </a:r>
            <a:r>
              <a:rPr lang="en-US" sz="1400" dirty="0"/>
              <a:t>, P. </a:t>
            </a:r>
            <a:r>
              <a:rPr lang="en-US" sz="1400" dirty="0" err="1"/>
              <a:t>Gournay</a:t>
            </a:r>
            <a:r>
              <a:rPr lang="en-US" sz="1400" dirty="0"/>
              <a:t> and R. Lefebvre, "On the influence of quantization on the identifiability of emotions from voice coding parameters," 2016 IEEE International Conference on Acoustics, Speech and Signal Processing (ICASSP), 2016, pp. 5950-5954, </a:t>
            </a:r>
            <a:r>
              <a:rPr lang="en-US" sz="1400" dirty="0" err="1"/>
              <a:t>doi</a:t>
            </a:r>
            <a:r>
              <a:rPr lang="en-US" sz="1400" dirty="0"/>
              <a:t>: 10.1109/ICASSP.2016.7472819.</a:t>
            </a:r>
          </a:p>
          <a:p>
            <a:pPr marL="0" marR="0">
              <a:lnSpc>
                <a:spcPct val="115000"/>
              </a:lnSpc>
              <a:spcBef>
                <a:spcPts val="0"/>
              </a:spcBef>
              <a:spcAft>
                <a:spcPts val="1000"/>
              </a:spcAft>
            </a:pPr>
            <a:endParaRPr lang="en-US" sz="1400" dirty="0"/>
          </a:p>
          <a:p>
            <a:pPr marL="0" marR="0">
              <a:lnSpc>
                <a:spcPct val="115000"/>
              </a:lnSpc>
              <a:spcBef>
                <a:spcPts val="0"/>
              </a:spcBef>
              <a:spcAft>
                <a:spcPts val="1000"/>
              </a:spcAft>
            </a:pPr>
            <a:endParaRPr lang="en-US" sz="1400" dirty="0"/>
          </a:p>
        </p:txBody>
      </p:sp>
      <p:pic>
        <p:nvPicPr>
          <p:cNvPr id="3" name="Picture 2" descr="Graphical user interface, application&#10;&#10;Description automatically generated">
            <a:extLst>
              <a:ext uri="{FF2B5EF4-FFF2-40B4-BE49-F238E27FC236}">
                <a16:creationId xmlns:a16="http://schemas.microsoft.com/office/drawing/2014/main" id="{72E2E67B-EA7C-437E-8E41-4E321BC440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4" name="TextBox 3">
            <a:extLst>
              <a:ext uri="{FF2B5EF4-FFF2-40B4-BE49-F238E27FC236}">
                <a16:creationId xmlns:a16="http://schemas.microsoft.com/office/drawing/2014/main" id="{519F3102-45F4-461F-B214-F83F5C9DC015}"/>
              </a:ext>
            </a:extLst>
          </p:cNvPr>
          <p:cNvSpPr txBox="1"/>
          <p:nvPr/>
        </p:nvSpPr>
        <p:spPr>
          <a:xfrm>
            <a:off x="4011284" y="6477000"/>
            <a:ext cx="4572000" cy="584775"/>
          </a:xfrm>
          <a:prstGeom prst="rect">
            <a:avLst/>
          </a:prstGeom>
          <a:noFill/>
        </p:spPr>
        <p:txBody>
          <a:bodyPr wrap="square" rtlCol="0">
            <a:spAutoFit/>
          </a:bodyPr>
          <a:lstStyle/>
          <a:p>
            <a:r>
              <a:rPr lang="en-US" sz="1400" b="1" dirty="0"/>
              <a:t>IT18229912  |   Wanigasinghe N.T.  |  </a:t>
            </a:r>
            <a:r>
              <a:rPr lang="en-US" sz="1400" b="1" i="0" dirty="0">
                <a:effectLst/>
              </a:rPr>
              <a:t>21_22-J 02</a:t>
            </a:r>
          </a:p>
          <a:p>
            <a:r>
              <a:rPr lang="en-US" dirty="0"/>
              <a:t>   </a:t>
            </a:r>
          </a:p>
        </p:txBody>
      </p:sp>
    </p:spTree>
    <p:extLst>
      <p:ext uri="{BB962C8B-B14F-4D97-AF65-F5344CB8AC3E}">
        <p14:creationId xmlns:p14="http://schemas.microsoft.com/office/powerpoint/2010/main" val="212823094"/>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98F9D-2EF2-43CB-B0CA-749DE45370AD}"/>
              </a:ext>
            </a:extLst>
          </p:cNvPr>
          <p:cNvSpPr txBox="1">
            <a:spLocks/>
          </p:cNvSpPr>
          <p:nvPr/>
        </p:nvSpPr>
        <p:spPr>
          <a:xfrm>
            <a:off x="2491877" y="2897186"/>
            <a:ext cx="7208246"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IT18227750 | </a:t>
            </a:r>
            <a:r>
              <a:rPr lang="en-US" dirty="0" err="1"/>
              <a:t>Wandana</a:t>
            </a:r>
            <a:r>
              <a:rPr lang="en-US" dirty="0"/>
              <a:t> R.A.K</a:t>
            </a:r>
          </a:p>
        </p:txBody>
      </p:sp>
      <p:sp>
        <p:nvSpPr>
          <p:cNvPr id="6" name="Text Placeholder 5">
            <a:extLst>
              <a:ext uri="{FF2B5EF4-FFF2-40B4-BE49-F238E27FC236}">
                <a16:creationId xmlns:a16="http://schemas.microsoft.com/office/drawing/2014/main" id="{AAFA53AF-49A1-4DE2-B07B-A8F3F8F8AF2B}"/>
              </a:ext>
            </a:extLst>
          </p:cNvPr>
          <p:cNvSpPr txBox="1">
            <a:spLocks/>
          </p:cNvSpPr>
          <p:nvPr/>
        </p:nvSpPr>
        <p:spPr>
          <a:xfrm>
            <a:off x="914400" y="4713877"/>
            <a:ext cx="10363200" cy="115412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Suggest the user what emotions and enhancements used to present the story</a:t>
            </a:r>
          </a:p>
        </p:txBody>
      </p:sp>
      <p:sp>
        <p:nvSpPr>
          <p:cNvPr id="8" name="TextBox 7">
            <a:extLst>
              <a:ext uri="{FF2B5EF4-FFF2-40B4-BE49-F238E27FC236}">
                <a16:creationId xmlns:a16="http://schemas.microsoft.com/office/drawing/2014/main" id="{139916A0-D14B-4BEC-A593-C09FCE09B07E}"/>
              </a:ext>
            </a:extLst>
          </p:cNvPr>
          <p:cNvSpPr txBox="1"/>
          <p:nvPr/>
        </p:nvSpPr>
        <p:spPr>
          <a:xfrm>
            <a:off x="4191000" y="3882280"/>
            <a:ext cx="3810000" cy="830997"/>
          </a:xfrm>
          <a:prstGeom prst="rect">
            <a:avLst/>
          </a:prstGeom>
          <a:noFill/>
        </p:spPr>
        <p:txBody>
          <a:bodyPr wrap="square" rtlCol="0">
            <a:spAutoFit/>
          </a:bodyPr>
          <a:lstStyle/>
          <a:p>
            <a:r>
              <a:rPr lang="en-US" sz="2400" b="0" i="0" dirty="0">
                <a:solidFill>
                  <a:schemeClr val="tx1">
                    <a:lumMod val="75000"/>
                    <a:lumOff val="25000"/>
                  </a:schemeClr>
                </a:solidFill>
                <a:effectLst/>
              </a:rPr>
              <a:t>Specializing in </a:t>
            </a:r>
            <a:r>
              <a:rPr lang="en-US" sz="2400" dirty="0">
                <a:solidFill>
                  <a:schemeClr val="tx1">
                    <a:lumMod val="75000"/>
                    <a:lumOff val="25000"/>
                  </a:schemeClr>
                </a:solidFill>
              </a:rPr>
              <a:t>Data Science</a:t>
            </a:r>
            <a:endParaRPr lang="en-US" sz="2400" b="0" i="0" dirty="0">
              <a:solidFill>
                <a:schemeClr val="tx1">
                  <a:lumMod val="75000"/>
                  <a:lumOff val="25000"/>
                </a:schemeClr>
              </a:solidFill>
              <a:effectLst/>
            </a:endParaRPr>
          </a:p>
          <a:p>
            <a:endParaRPr lang="en-US" sz="2400" dirty="0">
              <a:solidFill>
                <a:schemeClr val="tx1">
                  <a:lumMod val="75000"/>
                  <a:lumOff val="25000"/>
                </a:schemeClr>
              </a:solidFill>
            </a:endParaRPr>
          </a:p>
        </p:txBody>
      </p:sp>
      <p:pic>
        <p:nvPicPr>
          <p:cNvPr id="2" name="Picture 1">
            <a:extLst>
              <a:ext uri="{FF2B5EF4-FFF2-40B4-BE49-F238E27FC236}">
                <a16:creationId xmlns:a16="http://schemas.microsoft.com/office/drawing/2014/main" id="{DF15D421-7FDA-49C5-B3ED-79CFE12277AE}"/>
              </a:ext>
            </a:extLst>
          </p:cNvPr>
          <p:cNvPicPr>
            <a:picLocks noChangeAspect="1"/>
          </p:cNvPicPr>
          <p:nvPr/>
        </p:nvPicPr>
        <p:blipFill>
          <a:blip r:embed="rId2"/>
          <a:stretch>
            <a:fillRect/>
          </a:stretch>
        </p:blipFill>
        <p:spPr>
          <a:xfrm>
            <a:off x="8839200" y="448898"/>
            <a:ext cx="2791048" cy="244828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0EC112F9-E027-40EB-B51A-5DC568CC3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288382"/>
            <a:ext cx="1474560" cy="1474560"/>
          </a:xfrm>
          <a:prstGeom prst="rect">
            <a:avLst/>
          </a:prstGeom>
        </p:spPr>
      </p:pic>
    </p:spTree>
    <p:extLst>
      <p:ext uri="{BB962C8B-B14F-4D97-AF65-F5344CB8AC3E}">
        <p14:creationId xmlns:p14="http://schemas.microsoft.com/office/powerpoint/2010/main" val="1029072705"/>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39868-24AC-40B2-9A21-8EE2CDE49B07}"/>
              </a:ext>
            </a:extLst>
          </p:cNvPr>
          <p:cNvSpPr/>
          <p:nvPr/>
        </p:nvSpPr>
        <p:spPr>
          <a:xfrm>
            <a:off x="685800" y="1981200"/>
            <a:ext cx="6400800" cy="3108543"/>
          </a:xfrm>
          <a:prstGeom prst="rect">
            <a:avLst/>
          </a:prstGeom>
        </p:spPr>
        <p:txBody>
          <a:bodyPr wrap="square">
            <a:spAutoFit/>
          </a:bodyPr>
          <a:lstStyle/>
          <a:p>
            <a:pPr marL="457200" indent="-457200">
              <a:buFont typeface="Wingdings" panose="05000000000000000000" pitchFamily="2" charset="2"/>
              <a:buChar char="§"/>
            </a:pPr>
            <a:r>
              <a:rPr lang="en-GB" sz="2800" dirty="0"/>
              <a:t>Emotions, body language, eye contact, maintaining a confident posture is important.</a:t>
            </a:r>
          </a:p>
          <a:p>
            <a:pPr marL="457200" indent="-457200">
              <a:buFont typeface="Wingdings" panose="05000000000000000000" pitchFamily="2" charset="2"/>
              <a:buChar char="§"/>
            </a:pPr>
            <a:endParaRPr lang="en-GB" sz="2800" dirty="0"/>
          </a:p>
          <a:p>
            <a:pPr marL="457200" indent="-457200">
              <a:buFont typeface="Wingdings" panose="05000000000000000000" pitchFamily="2" charset="2"/>
              <a:buChar char="§"/>
            </a:pPr>
            <a:r>
              <a:rPr lang="en-GB" sz="2800" dirty="0"/>
              <a:t>Speakers need to engage more with the audience and be confident during the presentation.</a:t>
            </a:r>
            <a:endParaRPr lang="en-LK" sz="2800" dirty="0"/>
          </a:p>
        </p:txBody>
      </p:sp>
      <p:sp>
        <p:nvSpPr>
          <p:cNvPr id="3" name="Rectangle 2">
            <a:extLst>
              <a:ext uri="{FF2B5EF4-FFF2-40B4-BE49-F238E27FC236}">
                <a16:creationId xmlns:a16="http://schemas.microsoft.com/office/drawing/2014/main" id="{F2C28FC4-8CFC-4A97-BF48-403528E441C4}"/>
              </a:ext>
            </a:extLst>
          </p:cNvPr>
          <p:cNvSpPr/>
          <p:nvPr/>
        </p:nvSpPr>
        <p:spPr>
          <a:xfrm>
            <a:off x="3810000" y="621394"/>
            <a:ext cx="3872983" cy="769441"/>
          </a:xfrm>
          <a:prstGeom prst="rect">
            <a:avLst/>
          </a:prstGeom>
        </p:spPr>
        <p:txBody>
          <a:bodyPr wrap="none">
            <a:spAutoFit/>
          </a:bodyPr>
          <a:lstStyle/>
          <a:p>
            <a:r>
              <a:rPr lang="en-GB" sz="4400" b="1" dirty="0"/>
              <a:t>BACKGROUND</a:t>
            </a:r>
            <a:endParaRPr lang="en-LK" sz="4400" b="1" dirty="0"/>
          </a:p>
        </p:txBody>
      </p:sp>
      <p:pic>
        <p:nvPicPr>
          <p:cNvPr id="4" name="Picture 3" descr="A group of people sitting in a room&#10;&#10;Description automatically generated with medium confidence">
            <a:extLst>
              <a:ext uri="{FF2B5EF4-FFF2-40B4-BE49-F238E27FC236}">
                <a16:creationId xmlns:a16="http://schemas.microsoft.com/office/drawing/2014/main" id="{6EDCEE45-1A16-46C1-B051-D3D5CCFAE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981200"/>
            <a:ext cx="4560570" cy="3288507"/>
          </a:xfrm>
          <a:prstGeom prst="rect">
            <a:avLst/>
          </a:prstGeom>
          <a:ln>
            <a:noFill/>
          </a:ln>
          <a:effectLst>
            <a:outerShdw blurRad="292100" dist="139700" dir="2700000" algn="tl" rotWithShape="0">
              <a:srgbClr val="333333">
                <a:alpha val="65000"/>
              </a:srgbClr>
            </a:outerShdw>
          </a:effectLst>
        </p:spPr>
      </p:pic>
      <p:pic>
        <p:nvPicPr>
          <p:cNvPr id="5" name="Picture 4" descr="Logo&#10;&#10;Description automatically generated">
            <a:extLst>
              <a:ext uri="{FF2B5EF4-FFF2-40B4-BE49-F238E27FC236}">
                <a16:creationId xmlns:a16="http://schemas.microsoft.com/office/drawing/2014/main" id="{F5D169D2-58AE-4F61-BAB4-2FEA2F5093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269514"/>
            <a:ext cx="1473200" cy="14732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D86E3B7B-2A04-4D23-909E-BC8AE4E49B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0D3D3692-1E3E-4B92-973F-FD921BF4F861}"/>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1204815636"/>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ABC45-22F0-49BC-93F0-D1BCD8C8AD27}"/>
              </a:ext>
            </a:extLst>
          </p:cNvPr>
          <p:cNvSpPr/>
          <p:nvPr/>
        </p:nvSpPr>
        <p:spPr>
          <a:xfrm>
            <a:off x="1676263" y="2514600"/>
            <a:ext cx="4775474" cy="2246769"/>
          </a:xfrm>
          <a:prstGeom prst="rect">
            <a:avLst/>
          </a:prstGeom>
        </p:spPr>
        <p:txBody>
          <a:bodyPr wrap="square">
            <a:spAutoFit/>
          </a:bodyPr>
          <a:lstStyle/>
          <a:p>
            <a:r>
              <a:rPr lang="en-US" sz="2800" dirty="0"/>
              <a:t>Inability to self-evaluate presenting emotions and body language postures due to a lack of an appropriate method or instrument.</a:t>
            </a:r>
            <a:endParaRPr lang="en-LK" sz="2800" dirty="0"/>
          </a:p>
        </p:txBody>
      </p:sp>
      <p:sp>
        <p:nvSpPr>
          <p:cNvPr id="3" name="Rectangle 2">
            <a:extLst>
              <a:ext uri="{FF2B5EF4-FFF2-40B4-BE49-F238E27FC236}">
                <a16:creationId xmlns:a16="http://schemas.microsoft.com/office/drawing/2014/main" id="{AFB8BEF3-EDA9-41EE-9912-F673CFAFB2E5}"/>
              </a:ext>
            </a:extLst>
          </p:cNvPr>
          <p:cNvSpPr/>
          <p:nvPr/>
        </p:nvSpPr>
        <p:spPr>
          <a:xfrm>
            <a:off x="3708263" y="869531"/>
            <a:ext cx="4775474"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QUESTION</a:t>
            </a:r>
          </a:p>
        </p:txBody>
      </p:sp>
      <p:pic>
        <p:nvPicPr>
          <p:cNvPr id="4" name="Picture 3" descr="Logo&#10;&#10;Description automatically generated">
            <a:extLst>
              <a:ext uri="{FF2B5EF4-FFF2-40B4-BE49-F238E27FC236}">
                <a16:creationId xmlns:a16="http://schemas.microsoft.com/office/drawing/2014/main" id="{9E56797E-2E81-445A-9798-1FAE51907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465831"/>
            <a:ext cx="1473200" cy="14732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E224796D-86D3-4174-AB20-9347D2669F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D355CF44-B918-4D5E-AA4D-6F1E81A6945C}"/>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pic>
        <p:nvPicPr>
          <p:cNvPr id="9" name="Picture 8">
            <a:extLst>
              <a:ext uri="{FF2B5EF4-FFF2-40B4-BE49-F238E27FC236}">
                <a16:creationId xmlns:a16="http://schemas.microsoft.com/office/drawing/2014/main" id="{CD61B858-9D38-4DC2-BAF7-F57789354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688" y="1939031"/>
            <a:ext cx="3691144" cy="3691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0862377"/>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450B64-38B2-4C47-8793-F6907C562DFB}"/>
              </a:ext>
            </a:extLst>
          </p:cNvPr>
          <p:cNvSpPr/>
          <p:nvPr/>
        </p:nvSpPr>
        <p:spPr>
          <a:xfrm>
            <a:off x="1143000" y="2305615"/>
            <a:ext cx="10439400" cy="2246769"/>
          </a:xfrm>
          <a:prstGeom prst="rect">
            <a:avLst/>
          </a:prstGeom>
        </p:spPr>
        <p:txBody>
          <a:bodyPr wrap="square">
            <a:spAutoFit/>
          </a:bodyPr>
          <a:lstStyle/>
          <a:p>
            <a:pPr marL="457200" indent="-457200">
              <a:buFont typeface="Wingdings" panose="05000000000000000000" pitchFamily="2" charset="2"/>
              <a:buChar char="§"/>
            </a:pPr>
            <a:r>
              <a:rPr lang="en-US" sz="2800" dirty="0"/>
              <a:t>To correctly extract the related emotions and body language postures.</a:t>
            </a:r>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r>
              <a:rPr lang="en-US" sz="2800" dirty="0"/>
              <a:t>Check whether the emotions and body language are presentation related. </a:t>
            </a:r>
          </a:p>
        </p:txBody>
      </p:sp>
      <p:sp>
        <p:nvSpPr>
          <p:cNvPr id="3" name="Rectangle 2">
            <a:extLst>
              <a:ext uri="{FF2B5EF4-FFF2-40B4-BE49-F238E27FC236}">
                <a16:creationId xmlns:a16="http://schemas.microsoft.com/office/drawing/2014/main" id="{88C088A3-CD23-4B9E-9F82-B2EF1DBDB6F2}"/>
              </a:ext>
            </a:extLst>
          </p:cNvPr>
          <p:cNvSpPr/>
          <p:nvPr/>
        </p:nvSpPr>
        <p:spPr>
          <a:xfrm>
            <a:off x="4724310" y="685800"/>
            <a:ext cx="2743380"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OBJECTIVES</a:t>
            </a:r>
            <a:endParaRPr lang="en-LK" sz="3600" b="1" dirty="0">
              <a:latin typeface="Cambria" panose="02040503050406030204" pitchFamily="18" charset="0"/>
              <a:ea typeface="Cambria" panose="02040503050406030204" pitchFamily="18" charset="0"/>
            </a:endParaRPr>
          </a:p>
        </p:txBody>
      </p:sp>
      <p:pic>
        <p:nvPicPr>
          <p:cNvPr id="4" name="Picture 3" descr="Logo&#10;&#10;Description automatically generated">
            <a:extLst>
              <a:ext uri="{FF2B5EF4-FFF2-40B4-BE49-F238E27FC236}">
                <a16:creationId xmlns:a16="http://schemas.microsoft.com/office/drawing/2014/main" id="{0DF03276-2FD1-4B19-8EC7-8A5B2E090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272365"/>
            <a:ext cx="1473200" cy="1473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88F98CF4-5BBA-47EB-BA97-EDDBF9BB88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8365F6B0-9DA5-4080-8143-1ADD0E7B5F53}"/>
              </a:ext>
            </a:extLst>
          </p:cNvPr>
          <p:cNvSpPr txBox="1"/>
          <p:nvPr/>
        </p:nvSpPr>
        <p:spPr>
          <a:xfrm>
            <a:off x="4177342" y="6352043"/>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81600339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4CA8-27C2-4612-9E76-ECC1525D8866}"/>
              </a:ext>
            </a:extLst>
          </p:cNvPr>
          <p:cNvSpPr txBox="1">
            <a:spLocks/>
          </p:cNvSpPr>
          <p:nvPr/>
        </p:nvSpPr>
        <p:spPr>
          <a:xfrm>
            <a:off x="3886200" y="794827"/>
            <a:ext cx="4495800" cy="792162"/>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6500" b="1" dirty="0">
                <a:latin typeface="+mn-lt"/>
              </a:rPr>
              <a:t>INTRODUCTION</a:t>
            </a:r>
            <a:r>
              <a:rPr lang="en-US" b="1" dirty="0">
                <a:latin typeface="+mn-lt"/>
              </a:rPr>
              <a:t> CONT.</a:t>
            </a:r>
          </a:p>
        </p:txBody>
      </p:sp>
      <p:sp>
        <p:nvSpPr>
          <p:cNvPr id="3" name="TextBox 2">
            <a:extLst>
              <a:ext uri="{FF2B5EF4-FFF2-40B4-BE49-F238E27FC236}">
                <a16:creationId xmlns:a16="http://schemas.microsoft.com/office/drawing/2014/main" id="{753C4D09-D769-4ABB-97CB-83A43B530ECC}"/>
              </a:ext>
            </a:extLst>
          </p:cNvPr>
          <p:cNvSpPr txBox="1"/>
          <p:nvPr/>
        </p:nvSpPr>
        <p:spPr>
          <a:xfrm>
            <a:off x="990600" y="2080418"/>
            <a:ext cx="10287000" cy="2697164"/>
          </a:xfrm>
          <a:prstGeom prst="rect">
            <a:avLst/>
          </a:prstGeom>
        </p:spPr>
        <p:txBody>
          <a:bodyPr vert="horz" lIns="91440" tIns="45720" rIns="91440" bIns="45720" rtlCol="0" anchor="ctr">
            <a:normAutofit/>
          </a:bodyPr>
          <a:lstStyle/>
          <a:p>
            <a:pPr marL="457200" indent="-457200" algn="just">
              <a:lnSpc>
                <a:spcPct val="90000"/>
              </a:lnSpc>
              <a:spcBef>
                <a:spcPct val="20000"/>
              </a:spcBef>
              <a:buFont typeface="Wingdings" panose="05000000000000000000" pitchFamily="2" charset="2"/>
              <a:buChar char="§"/>
            </a:pPr>
            <a:r>
              <a:rPr lang="en-US" sz="2800" dirty="0"/>
              <a:t>People are accustomed to practicing presentations beforehand, preferably with a friend, roommate, or teammate who will listen.</a:t>
            </a:r>
          </a:p>
          <a:p>
            <a:pPr marL="457200" indent="-457200" algn="just">
              <a:lnSpc>
                <a:spcPct val="90000"/>
              </a:lnSpc>
              <a:spcBef>
                <a:spcPct val="20000"/>
              </a:spcBef>
              <a:buFont typeface="Wingdings" panose="05000000000000000000" pitchFamily="2" charset="2"/>
              <a:buChar char="§"/>
            </a:pPr>
            <a:endParaRPr lang="en-US" sz="2800" dirty="0"/>
          </a:p>
          <a:p>
            <a:pPr marL="457200" indent="-457200" algn="just">
              <a:lnSpc>
                <a:spcPct val="90000"/>
              </a:lnSpc>
              <a:spcBef>
                <a:spcPct val="20000"/>
              </a:spcBef>
              <a:buFont typeface="Wingdings" panose="05000000000000000000" pitchFamily="2" charset="2"/>
              <a:buChar char="§"/>
            </a:pPr>
            <a:r>
              <a:rPr lang="en-US" sz="2800" dirty="0"/>
              <a:t>The proposed system “Presently” will self-evaluate the presentation skills of an individual.</a:t>
            </a:r>
          </a:p>
        </p:txBody>
      </p:sp>
      <p:pic>
        <p:nvPicPr>
          <p:cNvPr id="4" name="Picture 3" descr="Logo&#10;&#10;Description automatically generated">
            <a:extLst>
              <a:ext uri="{FF2B5EF4-FFF2-40B4-BE49-F238E27FC236}">
                <a16:creationId xmlns:a16="http://schemas.microsoft.com/office/drawing/2014/main" id="{87E9695B-257F-429B-9D54-FBD99B8C0C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5" t="30691" r="27723" b="28275"/>
          <a:stretch/>
        </p:blipFill>
        <p:spPr>
          <a:xfrm>
            <a:off x="3200400" y="888656"/>
            <a:ext cx="685800" cy="604503"/>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13B3089-ACF7-412F-8B1D-8B5AD9F9E3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4048520971"/>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A22CDA-624E-44E7-8AB1-EC41AC5D0027}"/>
              </a:ext>
            </a:extLst>
          </p:cNvPr>
          <p:cNvSpPr/>
          <p:nvPr/>
        </p:nvSpPr>
        <p:spPr>
          <a:xfrm>
            <a:off x="4380370" y="333920"/>
            <a:ext cx="3431260"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GAP</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00D3C8AE-F670-4FFB-9866-250384C7B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31803"/>
            <a:ext cx="1473200" cy="14732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00946E58-FF54-4309-B582-4F91F05A4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graphicFrame>
        <p:nvGraphicFramePr>
          <p:cNvPr id="5" name="Table 4">
            <a:extLst>
              <a:ext uri="{FF2B5EF4-FFF2-40B4-BE49-F238E27FC236}">
                <a16:creationId xmlns:a16="http://schemas.microsoft.com/office/drawing/2014/main" id="{C8CCA7C2-A06A-4296-9F2E-B936107D913D}"/>
              </a:ext>
            </a:extLst>
          </p:cNvPr>
          <p:cNvGraphicFramePr>
            <a:graphicFrameLocks noGrp="1"/>
          </p:cNvGraphicFramePr>
          <p:nvPr>
            <p:extLst>
              <p:ext uri="{D42A27DB-BD31-4B8C-83A1-F6EECF244321}">
                <p14:modId xmlns:p14="http://schemas.microsoft.com/office/powerpoint/2010/main" val="853599972"/>
              </p:ext>
            </p:extLst>
          </p:nvPr>
        </p:nvGraphicFramePr>
        <p:xfrm>
          <a:off x="1600200" y="1143000"/>
          <a:ext cx="9025143" cy="5181601"/>
        </p:xfrm>
        <a:graphic>
          <a:graphicData uri="http://schemas.openxmlformats.org/drawingml/2006/table">
            <a:tbl>
              <a:tblPr firstRow="1" firstCol="1" bandRow="1">
                <a:tableStyleId>{616DA210-FB5B-4158-B5E0-FEB733F419BA}</a:tableStyleId>
              </a:tblPr>
              <a:tblGrid>
                <a:gridCol w="1686522">
                  <a:extLst>
                    <a:ext uri="{9D8B030D-6E8A-4147-A177-3AD203B41FA5}">
                      <a16:colId xmlns:a16="http://schemas.microsoft.com/office/drawing/2014/main" val="732266142"/>
                    </a:ext>
                  </a:extLst>
                </a:gridCol>
                <a:gridCol w="1013141">
                  <a:extLst>
                    <a:ext uri="{9D8B030D-6E8A-4147-A177-3AD203B41FA5}">
                      <a16:colId xmlns:a16="http://schemas.microsoft.com/office/drawing/2014/main" val="2366807527"/>
                    </a:ext>
                  </a:extLst>
                </a:gridCol>
                <a:gridCol w="1530969">
                  <a:extLst>
                    <a:ext uri="{9D8B030D-6E8A-4147-A177-3AD203B41FA5}">
                      <a16:colId xmlns:a16="http://schemas.microsoft.com/office/drawing/2014/main" val="2984003263"/>
                    </a:ext>
                  </a:extLst>
                </a:gridCol>
                <a:gridCol w="1530969">
                  <a:extLst>
                    <a:ext uri="{9D8B030D-6E8A-4147-A177-3AD203B41FA5}">
                      <a16:colId xmlns:a16="http://schemas.microsoft.com/office/drawing/2014/main" val="1043104167"/>
                    </a:ext>
                  </a:extLst>
                </a:gridCol>
                <a:gridCol w="1476730">
                  <a:extLst>
                    <a:ext uri="{9D8B030D-6E8A-4147-A177-3AD203B41FA5}">
                      <a16:colId xmlns:a16="http://schemas.microsoft.com/office/drawing/2014/main" val="3828445687"/>
                    </a:ext>
                  </a:extLst>
                </a:gridCol>
                <a:gridCol w="1786812">
                  <a:extLst>
                    <a:ext uri="{9D8B030D-6E8A-4147-A177-3AD203B41FA5}">
                      <a16:colId xmlns:a16="http://schemas.microsoft.com/office/drawing/2014/main" val="80703799"/>
                    </a:ext>
                  </a:extLst>
                </a:gridCol>
              </a:tblGrid>
              <a:tr h="1153493">
                <a:tc>
                  <a:txBody>
                    <a:bodyPr/>
                    <a:lstStyle/>
                    <a:p>
                      <a:pPr marL="0" marR="0" algn="ctr">
                        <a:lnSpc>
                          <a:spcPct val="115000"/>
                        </a:lnSpc>
                        <a:spcBef>
                          <a:spcPts val="0"/>
                        </a:spcBef>
                        <a:spcAft>
                          <a:spcPts val="0"/>
                        </a:spcAft>
                      </a:pPr>
                      <a:r>
                        <a:rPr lang="en-US" sz="1200" dirty="0">
                          <a:effectLst/>
                        </a:rPr>
                        <a:t>Features</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tc>
                <a:tc>
                  <a:txBody>
                    <a:bodyPr/>
                    <a:lstStyle/>
                    <a:p>
                      <a:pPr marL="0" marR="0" algn="ctr">
                        <a:lnSpc>
                          <a:spcPct val="115000"/>
                        </a:lnSpc>
                        <a:spcBef>
                          <a:spcPts val="0"/>
                        </a:spcBef>
                        <a:spcAft>
                          <a:spcPts val="0"/>
                        </a:spcAft>
                      </a:pPr>
                      <a:r>
                        <a:rPr lang="en-US" sz="1200" dirty="0">
                          <a:effectLst/>
                        </a:rPr>
                        <a:t>EmoCo</a:t>
                      </a:r>
                    </a:p>
                    <a:p>
                      <a:pPr marL="0" marR="0" algn="ctr">
                        <a:lnSpc>
                          <a:spcPct val="115000"/>
                        </a:lnSpc>
                        <a:spcBef>
                          <a:spcPts val="0"/>
                        </a:spcBef>
                        <a:spcAft>
                          <a:spcPts val="0"/>
                        </a:spcAft>
                      </a:pPr>
                      <a:r>
                        <a:rPr lang="en-US" sz="1200" dirty="0">
                          <a:effectLst/>
                        </a:rPr>
                        <a:t>[1]</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tc>
                <a:tc>
                  <a:txBody>
                    <a:bodyPr/>
                    <a:lstStyle/>
                    <a:p>
                      <a:pPr marL="0" marR="0" algn="ctr">
                        <a:lnSpc>
                          <a:spcPct val="115000"/>
                        </a:lnSpc>
                        <a:spcBef>
                          <a:spcPts val="0"/>
                        </a:spcBef>
                        <a:spcAft>
                          <a:spcPts val="0"/>
                        </a:spcAft>
                      </a:pPr>
                      <a:r>
                        <a:rPr lang="en-US" sz="1200">
                          <a:effectLst/>
                        </a:rPr>
                        <a:t>Facial Expression Recognition of Instructor [8]</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tc>
                <a:tc>
                  <a:txBody>
                    <a:bodyPr/>
                    <a:lstStyle/>
                    <a:p>
                      <a:pPr marL="0" marR="0" algn="ctr">
                        <a:lnSpc>
                          <a:spcPct val="115000"/>
                        </a:lnSpc>
                        <a:spcBef>
                          <a:spcPts val="0"/>
                        </a:spcBef>
                        <a:spcAft>
                          <a:spcPts val="0"/>
                        </a:spcAft>
                      </a:pPr>
                      <a:r>
                        <a:rPr lang="en-US" sz="1200">
                          <a:effectLst/>
                        </a:rPr>
                        <a:t>Emotions in software practice: presentation vs. coding [9]</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tc>
                <a:tc>
                  <a:txBody>
                    <a:bodyPr/>
                    <a:lstStyle/>
                    <a:p>
                      <a:pPr marL="0" marR="0" algn="ctr">
                        <a:lnSpc>
                          <a:spcPct val="115000"/>
                        </a:lnSpc>
                        <a:spcBef>
                          <a:spcPts val="0"/>
                        </a:spcBef>
                        <a:spcAft>
                          <a:spcPts val="0"/>
                        </a:spcAft>
                      </a:pPr>
                      <a:r>
                        <a:rPr lang="en-US" sz="1200">
                          <a:effectLst/>
                        </a:rPr>
                        <a:t>Multimodal based Emotion Recognition challenge [10]</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tc>
                <a:tc>
                  <a:txBody>
                    <a:bodyPr/>
                    <a:lstStyle/>
                    <a:p>
                      <a:pPr marL="0" marR="0" algn="ctr">
                        <a:lnSpc>
                          <a:spcPct val="115000"/>
                        </a:lnSpc>
                        <a:spcBef>
                          <a:spcPts val="0"/>
                        </a:spcBef>
                        <a:spcAft>
                          <a:spcPts val="0"/>
                        </a:spcAft>
                      </a:pP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tc>
                <a:extLst>
                  <a:ext uri="{0D108BD9-81ED-4DB2-BD59-A6C34878D82A}">
                    <a16:rowId xmlns:a16="http://schemas.microsoft.com/office/drawing/2014/main" val="1031878762"/>
                  </a:ext>
                </a:extLst>
              </a:tr>
              <a:tr h="338882">
                <a:tc>
                  <a:txBody>
                    <a:bodyPr/>
                    <a:lstStyle/>
                    <a:p>
                      <a:pPr marL="0" marR="0" algn="ctr">
                        <a:lnSpc>
                          <a:spcPct val="115000"/>
                        </a:lnSpc>
                        <a:spcBef>
                          <a:spcPts val="0"/>
                        </a:spcBef>
                        <a:spcAft>
                          <a:spcPts val="0"/>
                        </a:spcAft>
                      </a:pPr>
                      <a:r>
                        <a:rPr lang="en-US" sz="1200">
                          <a:effectLst/>
                        </a:rPr>
                        <a:t>Happy</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1738799975"/>
                  </a:ext>
                </a:extLst>
              </a:tr>
              <a:tr h="338882">
                <a:tc>
                  <a:txBody>
                    <a:bodyPr/>
                    <a:lstStyle/>
                    <a:p>
                      <a:pPr marL="0" marR="0" algn="ctr">
                        <a:lnSpc>
                          <a:spcPct val="115000"/>
                        </a:lnSpc>
                        <a:spcBef>
                          <a:spcPts val="0"/>
                        </a:spcBef>
                        <a:spcAft>
                          <a:spcPts val="0"/>
                        </a:spcAft>
                      </a:pPr>
                      <a:r>
                        <a:rPr lang="en-US" sz="1200">
                          <a:effectLst/>
                        </a:rPr>
                        <a:t>Sad</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rPr>
                        <a:t>X</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1542443697"/>
                  </a:ext>
                </a:extLst>
              </a:tr>
              <a:tr h="338882">
                <a:tc>
                  <a:txBody>
                    <a:bodyPr/>
                    <a:lstStyle/>
                    <a:p>
                      <a:pPr marL="0" marR="0" algn="ctr">
                        <a:lnSpc>
                          <a:spcPct val="115000"/>
                        </a:lnSpc>
                        <a:spcBef>
                          <a:spcPts val="0"/>
                        </a:spcBef>
                        <a:spcAft>
                          <a:spcPts val="0"/>
                        </a:spcAft>
                      </a:pPr>
                      <a:r>
                        <a:rPr lang="en-US" sz="1200">
                          <a:effectLst/>
                        </a:rPr>
                        <a:t>Anger</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rPr>
                        <a:t>X</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349996451"/>
                  </a:ext>
                </a:extLst>
              </a:tr>
              <a:tr h="338882">
                <a:tc>
                  <a:txBody>
                    <a:bodyPr/>
                    <a:lstStyle/>
                    <a:p>
                      <a:pPr marL="0" marR="0" algn="ctr">
                        <a:lnSpc>
                          <a:spcPct val="115000"/>
                        </a:lnSpc>
                        <a:spcBef>
                          <a:spcPts val="0"/>
                        </a:spcBef>
                        <a:spcAft>
                          <a:spcPts val="0"/>
                        </a:spcAft>
                      </a:pPr>
                      <a:r>
                        <a:rPr lang="en-US" sz="1200">
                          <a:effectLst/>
                        </a:rPr>
                        <a:t>Surprise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991968809"/>
                  </a:ext>
                </a:extLst>
              </a:tr>
              <a:tr h="338882">
                <a:tc>
                  <a:txBody>
                    <a:bodyPr/>
                    <a:lstStyle/>
                    <a:p>
                      <a:pPr marL="0" marR="0" algn="ctr">
                        <a:lnSpc>
                          <a:spcPct val="115000"/>
                        </a:lnSpc>
                        <a:spcBef>
                          <a:spcPts val="0"/>
                        </a:spcBef>
                        <a:spcAft>
                          <a:spcPts val="0"/>
                        </a:spcAft>
                      </a:pPr>
                      <a:r>
                        <a:rPr lang="en-US" sz="1200">
                          <a:effectLst/>
                        </a:rPr>
                        <a:t>Fear</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rPr>
                        <a:t>X</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4263548584"/>
                  </a:ext>
                </a:extLst>
              </a:tr>
              <a:tr h="338882">
                <a:tc>
                  <a:txBody>
                    <a:bodyPr/>
                    <a:lstStyle/>
                    <a:p>
                      <a:pPr marL="0" marR="0" algn="ctr">
                        <a:lnSpc>
                          <a:spcPct val="115000"/>
                        </a:lnSpc>
                        <a:spcBef>
                          <a:spcPts val="0"/>
                        </a:spcBef>
                        <a:spcAft>
                          <a:spcPts val="0"/>
                        </a:spcAft>
                      </a:pPr>
                      <a:r>
                        <a:rPr lang="en-US" sz="1200">
                          <a:effectLst/>
                        </a:rPr>
                        <a:t>Confidence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1946653036"/>
                  </a:ext>
                </a:extLst>
              </a:tr>
              <a:tr h="338882">
                <a:tc>
                  <a:txBody>
                    <a:bodyPr/>
                    <a:lstStyle/>
                    <a:p>
                      <a:pPr marL="0" marR="0" algn="ctr">
                        <a:lnSpc>
                          <a:spcPct val="115000"/>
                        </a:lnSpc>
                        <a:spcBef>
                          <a:spcPts val="0"/>
                        </a:spcBef>
                        <a:spcAft>
                          <a:spcPts val="0"/>
                        </a:spcAft>
                      </a:pPr>
                      <a:r>
                        <a:rPr lang="en-US" sz="1200">
                          <a:effectLst/>
                        </a:rPr>
                        <a:t>Neutral</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2525403003"/>
                  </a:ext>
                </a:extLst>
              </a:tr>
              <a:tr h="338882">
                <a:tc>
                  <a:txBody>
                    <a:bodyPr/>
                    <a:lstStyle/>
                    <a:p>
                      <a:pPr marL="0" marR="0" algn="ctr">
                        <a:lnSpc>
                          <a:spcPct val="115000"/>
                        </a:lnSpc>
                        <a:spcBef>
                          <a:spcPts val="0"/>
                        </a:spcBef>
                        <a:spcAft>
                          <a:spcPts val="0"/>
                        </a:spcAft>
                      </a:pPr>
                      <a:r>
                        <a:rPr lang="en-US" sz="1200">
                          <a:effectLst/>
                        </a:rPr>
                        <a:t>Nervousness</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1883756368"/>
                  </a:ext>
                </a:extLst>
              </a:tr>
              <a:tr h="374065">
                <a:tc>
                  <a:txBody>
                    <a:bodyPr/>
                    <a:lstStyle/>
                    <a:p>
                      <a:pPr marL="0" marR="0" algn="ctr">
                        <a:lnSpc>
                          <a:spcPct val="115000"/>
                        </a:lnSpc>
                        <a:spcBef>
                          <a:spcPts val="0"/>
                        </a:spcBef>
                        <a:spcAft>
                          <a:spcPts val="0"/>
                        </a:spcAft>
                      </a:pPr>
                      <a:r>
                        <a:rPr lang="en-US" sz="1200">
                          <a:effectLst/>
                        </a:rPr>
                        <a:t>Body Language</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sym typeface="Symbol" panose="05050102010706020507" pitchFamily="18" charset="2"/>
                        </a:rPr>
                        <a:t></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1578877180"/>
                  </a:ext>
                </a:extLst>
              </a:tr>
              <a:tr h="374065">
                <a:tc>
                  <a:txBody>
                    <a:bodyPr/>
                    <a:lstStyle/>
                    <a:p>
                      <a:pPr marL="0" marR="0" algn="ctr">
                        <a:lnSpc>
                          <a:spcPct val="115000"/>
                        </a:lnSpc>
                        <a:spcBef>
                          <a:spcPts val="0"/>
                        </a:spcBef>
                        <a:spcAft>
                          <a:spcPts val="0"/>
                        </a:spcAft>
                      </a:pPr>
                      <a:r>
                        <a:rPr lang="en-US" sz="1200">
                          <a:effectLst/>
                        </a:rPr>
                        <a:t>Providing Feedbacks</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3102769228"/>
                  </a:ext>
                </a:extLst>
              </a:tr>
              <a:tr h="568922">
                <a:tc>
                  <a:txBody>
                    <a:bodyPr/>
                    <a:lstStyle/>
                    <a:p>
                      <a:pPr marL="0" marR="0" algn="ctr">
                        <a:lnSpc>
                          <a:spcPct val="115000"/>
                        </a:lnSpc>
                        <a:spcBef>
                          <a:spcPts val="0"/>
                        </a:spcBef>
                        <a:spcAft>
                          <a:spcPts val="0"/>
                        </a:spcAft>
                      </a:pPr>
                      <a:r>
                        <a:rPr lang="en-US" sz="1200">
                          <a:effectLst/>
                        </a:rPr>
                        <a:t>Mobile Responsive Application</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a:effectLst/>
                        </a:rPr>
                        <a:t>X</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tc>
                  <a:txBody>
                    <a:bodyPr/>
                    <a:lstStyle/>
                    <a:p>
                      <a:pPr marL="0" marR="0" algn="ctr">
                        <a:lnSpc>
                          <a:spcPct val="115000"/>
                        </a:lnSpc>
                        <a:spcBef>
                          <a:spcPts val="0"/>
                        </a:spcBef>
                        <a:spcAft>
                          <a:spcPts val="0"/>
                        </a:spcAft>
                      </a:pPr>
                      <a:r>
                        <a:rPr lang="en-US" sz="1200" dirty="0">
                          <a:effectLst/>
                          <a:sym typeface="Symbol" panose="05050102010706020507" pitchFamily="18" charset="2"/>
                        </a:rPr>
                        <a:t></a:t>
                      </a:r>
                      <a:endPar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40" marR="63540" marT="0" marB="0" anchor="ctr"/>
                </a:tc>
                <a:extLst>
                  <a:ext uri="{0D108BD9-81ED-4DB2-BD59-A6C34878D82A}">
                    <a16:rowId xmlns:a16="http://schemas.microsoft.com/office/drawing/2014/main" val="1530493876"/>
                  </a:ext>
                </a:extLst>
              </a:tr>
            </a:tbl>
          </a:graphicData>
        </a:graphic>
      </p:graphicFrame>
      <p:pic>
        <p:nvPicPr>
          <p:cNvPr id="1025" name="Picture 11">
            <a:extLst>
              <a:ext uri="{FF2B5EF4-FFF2-40B4-BE49-F238E27FC236}">
                <a16:creationId xmlns:a16="http://schemas.microsoft.com/office/drawing/2014/main" id="{E0E1A4E6-B102-49A3-9794-20C13BE5B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977" y="1441397"/>
            <a:ext cx="1673377" cy="3112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384A9F-B53E-4A7B-851B-B85A427912EC}"/>
              </a:ext>
            </a:extLst>
          </p:cNvPr>
          <p:cNvSpPr txBox="1"/>
          <p:nvPr/>
        </p:nvSpPr>
        <p:spPr>
          <a:xfrm>
            <a:off x="4177342" y="648735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659640050"/>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283DF90-DBF9-43C8-B22A-8FB06D9B020A}"/>
              </a:ext>
            </a:extLst>
          </p:cNvPr>
          <p:cNvSpPr>
            <a:spLocks noGrp="1"/>
          </p:cNvSpPr>
          <p:nvPr>
            <p:ph type="ctrTitle"/>
          </p:nvPr>
        </p:nvSpPr>
        <p:spPr>
          <a:xfrm>
            <a:off x="2324099" y="3429000"/>
            <a:ext cx="7543800" cy="784225"/>
          </a:xfrm>
        </p:spPr>
        <p:txBody>
          <a:bodyPr/>
          <a:lstStyle/>
          <a:p>
            <a:r>
              <a:rPr lang="en-US" sz="4400" b="1" dirty="0"/>
              <a:t>RESEARCH METHODOLOGY</a:t>
            </a:r>
            <a:endParaRPr lang="en-LK" sz="4400" b="1" dirty="0"/>
          </a:p>
        </p:txBody>
      </p:sp>
      <p:pic>
        <p:nvPicPr>
          <p:cNvPr id="8" name="Picture 7" descr="Logo&#10;&#10;Description automatically generated">
            <a:extLst>
              <a:ext uri="{FF2B5EF4-FFF2-40B4-BE49-F238E27FC236}">
                <a16:creationId xmlns:a16="http://schemas.microsoft.com/office/drawing/2014/main" id="{A1B8FCC3-17AA-4973-B6B4-CF04F5C9C4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2074" y="2024847"/>
            <a:ext cx="5787851" cy="109935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5DF495-85A1-4D77-AA85-7CE4EDEB3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0" name="TextBox 9">
            <a:extLst>
              <a:ext uri="{FF2B5EF4-FFF2-40B4-BE49-F238E27FC236}">
                <a16:creationId xmlns:a16="http://schemas.microsoft.com/office/drawing/2014/main" id="{AF1ECBD7-DBAA-4C85-97CF-B9EF7916C386}"/>
              </a:ext>
            </a:extLst>
          </p:cNvPr>
          <p:cNvSpPr txBox="1"/>
          <p:nvPr/>
        </p:nvSpPr>
        <p:spPr>
          <a:xfrm>
            <a:off x="4177341" y="640080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2325377128"/>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F6AF-5AE3-474E-AE1B-8D64C3E94789}"/>
              </a:ext>
            </a:extLst>
          </p:cNvPr>
          <p:cNvSpPr/>
          <p:nvPr/>
        </p:nvSpPr>
        <p:spPr>
          <a:xfrm>
            <a:off x="4070605" y="228600"/>
            <a:ext cx="4050789"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SYSTEM DIAGRAM</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7598DA79-6886-4ED9-B3D7-F3244F506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84835"/>
            <a:ext cx="1473200" cy="1473200"/>
          </a:xfrm>
          <a:prstGeom prst="rect">
            <a:avLst/>
          </a:prstGeom>
        </p:spPr>
      </p:pic>
      <p:pic>
        <p:nvPicPr>
          <p:cNvPr id="5" name="Picture 4">
            <a:extLst>
              <a:ext uri="{FF2B5EF4-FFF2-40B4-BE49-F238E27FC236}">
                <a16:creationId xmlns:a16="http://schemas.microsoft.com/office/drawing/2014/main" id="{74463530-9E36-4CDA-BD5F-83EFE5BFE571}"/>
              </a:ext>
            </a:extLst>
          </p:cNvPr>
          <p:cNvPicPr>
            <a:picLocks noChangeAspect="1"/>
          </p:cNvPicPr>
          <p:nvPr/>
        </p:nvPicPr>
        <p:blipFill>
          <a:blip r:embed="rId3"/>
          <a:stretch>
            <a:fillRect/>
          </a:stretch>
        </p:blipFill>
        <p:spPr>
          <a:xfrm>
            <a:off x="1624220" y="1066800"/>
            <a:ext cx="8791190" cy="473734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37859FF-C4A4-44F3-86F2-AF98A28D7D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0E06BDF7-FC1D-4C2C-A180-06F905D84EEC}"/>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31433354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4C5030-93B7-4D1F-BD0A-C80AE01C672D}"/>
              </a:ext>
            </a:extLst>
          </p:cNvPr>
          <p:cNvSpPr/>
          <p:nvPr/>
        </p:nvSpPr>
        <p:spPr>
          <a:xfrm>
            <a:off x="3365476" y="533400"/>
            <a:ext cx="5461047"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TOOLS &amp; TECHNOLOGIES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38E1FFBC-BACA-41F5-85ED-0A3DDB3FB3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19965"/>
            <a:ext cx="1473200" cy="14732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A58E2B3A-86FA-4442-A12F-66ECCBB9F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5" name="TextBox 4">
            <a:extLst>
              <a:ext uri="{FF2B5EF4-FFF2-40B4-BE49-F238E27FC236}">
                <a16:creationId xmlns:a16="http://schemas.microsoft.com/office/drawing/2014/main" id="{1D8F5B20-6E26-4EC2-83A8-17D821DBAB89}"/>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pic>
        <p:nvPicPr>
          <p:cNvPr id="6" name="Picture 5" descr="Icon&#10;&#10;Description automatically generated">
            <a:extLst>
              <a:ext uri="{FF2B5EF4-FFF2-40B4-BE49-F238E27FC236}">
                <a16:creationId xmlns:a16="http://schemas.microsoft.com/office/drawing/2014/main" id="{527CDA7F-11CB-4937-ACE0-F4C04EAC33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6455" y="1713789"/>
            <a:ext cx="3787044" cy="1098243"/>
          </a:xfrm>
          <a:prstGeom prst="rect">
            <a:avLst/>
          </a:prstGeom>
        </p:spPr>
      </p:pic>
      <p:pic>
        <p:nvPicPr>
          <p:cNvPr id="7" name="Picture 6" descr="Logo&#10;&#10;Description automatically generated">
            <a:extLst>
              <a:ext uri="{FF2B5EF4-FFF2-40B4-BE49-F238E27FC236}">
                <a16:creationId xmlns:a16="http://schemas.microsoft.com/office/drawing/2014/main" id="{F3AD231E-3B04-44A8-BD65-A0AA32261F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 y="3092561"/>
            <a:ext cx="3339578" cy="1483505"/>
          </a:xfrm>
          <a:prstGeom prst="rect">
            <a:avLst/>
          </a:prstGeom>
        </p:spPr>
      </p:pic>
      <p:pic>
        <p:nvPicPr>
          <p:cNvPr id="8" name="Picture 7" descr="Logo&#10;&#10;Description automatically generated">
            <a:extLst>
              <a:ext uri="{FF2B5EF4-FFF2-40B4-BE49-F238E27FC236}">
                <a16:creationId xmlns:a16="http://schemas.microsoft.com/office/drawing/2014/main" id="{9E12D55B-517D-44E5-AF69-BC73C2079F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6978" y="4170491"/>
            <a:ext cx="2080303" cy="1733586"/>
          </a:xfrm>
          <a:prstGeom prst="rect">
            <a:avLst/>
          </a:prstGeom>
        </p:spPr>
      </p:pic>
      <p:pic>
        <p:nvPicPr>
          <p:cNvPr id="10" name="Picture 9" descr="Icon&#10;&#10;Description automatically generated">
            <a:extLst>
              <a:ext uri="{FF2B5EF4-FFF2-40B4-BE49-F238E27FC236}">
                <a16:creationId xmlns:a16="http://schemas.microsoft.com/office/drawing/2014/main" id="{D4D3BD92-857C-4D42-95BA-50E20E2385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0200" y="2511300"/>
            <a:ext cx="1676400" cy="2064766"/>
          </a:xfrm>
          <a:prstGeom prst="rect">
            <a:avLst/>
          </a:prstGeom>
        </p:spPr>
      </p:pic>
    </p:spTree>
    <p:extLst>
      <p:ext uri="{BB962C8B-B14F-4D97-AF65-F5344CB8AC3E}">
        <p14:creationId xmlns:p14="http://schemas.microsoft.com/office/powerpoint/2010/main" val="1854475201"/>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32FA31-9433-497B-9F5D-B45CF4D9161C}"/>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
        <p:nvSpPr>
          <p:cNvPr id="16" name="Rectangle 15">
            <a:extLst>
              <a:ext uri="{FF2B5EF4-FFF2-40B4-BE49-F238E27FC236}">
                <a16:creationId xmlns:a16="http://schemas.microsoft.com/office/drawing/2014/main" id="{D115ADCE-1933-40DD-8378-08F55EC8C13B}"/>
              </a:ext>
            </a:extLst>
          </p:cNvPr>
          <p:cNvSpPr/>
          <p:nvPr/>
        </p:nvSpPr>
        <p:spPr>
          <a:xfrm>
            <a:off x="1066800" y="902512"/>
            <a:ext cx="4395819" cy="461665"/>
          </a:xfrm>
          <a:prstGeom prst="rect">
            <a:avLst/>
          </a:prstGeom>
        </p:spPr>
        <p:txBody>
          <a:bodyPr wrap="none">
            <a:spAutoFit/>
          </a:bodyPr>
          <a:lstStyle/>
          <a:p>
            <a:r>
              <a:rPr lang="en-LK" sz="2400" b="1" dirty="0">
                <a:solidFill>
                  <a:schemeClr val="accent1">
                    <a:lumMod val="75000"/>
                  </a:schemeClr>
                </a:solidFill>
              </a:rPr>
              <a:t>FUNCTIONAL REQUIREMENTS</a:t>
            </a:r>
            <a:endParaRPr lang="en-LK" b="1" dirty="0">
              <a:solidFill>
                <a:schemeClr val="accent1">
                  <a:lumMod val="75000"/>
                </a:schemeClr>
              </a:solidFill>
            </a:endParaRPr>
          </a:p>
        </p:txBody>
      </p:sp>
      <p:sp>
        <p:nvSpPr>
          <p:cNvPr id="17" name="Rectangle 16">
            <a:extLst>
              <a:ext uri="{FF2B5EF4-FFF2-40B4-BE49-F238E27FC236}">
                <a16:creationId xmlns:a16="http://schemas.microsoft.com/office/drawing/2014/main" id="{24B42792-CF4D-4CA1-8878-76DF4C010BFC}"/>
              </a:ext>
            </a:extLst>
          </p:cNvPr>
          <p:cNvSpPr/>
          <p:nvPr/>
        </p:nvSpPr>
        <p:spPr>
          <a:xfrm>
            <a:off x="6968306" y="902512"/>
            <a:ext cx="5131598" cy="461665"/>
          </a:xfrm>
          <a:prstGeom prst="rect">
            <a:avLst/>
          </a:prstGeom>
        </p:spPr>
        <p:txBody>
          <a:bodyPr wrap="none">
            <a:spAutoFit/>
          </a:bodyPr>
          <a:lstStyle/>
          <a:p>
            <a:r>
              <a:rPr lang="en-LK" sz="2400" b="1" dirty="0">
                <a:solidFill>
                  <a:schemeClr val="accent1">
                    <a:lumMod val="75000"/>
                  </a:schemeClr>
                </a:solidFill>
              </a:rPr>
              <a:t>NON-FUNCTIONAL REQUIREMENTS</a:t>
            </a:r>
            <a:endParaRPr lang="en-LK" b="1" dirty="0">
              <a:solidFill>
                <a:schemeClr val="accent1">
                  <a:lumMod val="75000"/>
                </a:schemeClr>
              </a:solidFill>
            </a:endParaRPr>
          </a:p>
        </p:txBody>
      </p:sp>
      <p:sp>
        <p:nvSpPr>
          <p:cNvPr id="18" name="Rectangle 17">
            <a:extLst>
              <a:ext uri="{FF2B5EF4-FFF2-40B4-BE49-F238E27FC236}">
                <a16:creationId xmlns:a16="http://schemas.microsoft.com/office/drawing/2014/main" id="{427BBBCE-0545-475A-AF88-9FD5D7BD6D92}"/>
              </a:ext>
            </a:extLst>
          </p:cNvPr>
          <p:cNvSpPr/>
          <p:nvPr/>
        </p:nvSpPr>
        <p:spPr>
          <a:xfrm>
            <a:off x="525879" y="1793772"/>
            <a:ext cx="5189121" cy="958596"/>
          </a:xfrm>
          <a:prstGeom prst="rect">
            <a:avLst/>
          </a:prstGeom>
        </p:spPr>
        <p:txBody>
          <a:bodyPr wrap="square">
            <a:spAutoFit/>
          </a:bodyPr>
          <a:lstStyle/>
          <a:p>
            <a:pPr marL="342900" lvl="0" indent="-342900" fontAlgn="base">
              <a:lnSpc>
                <a:spcPct val="150000"/>
              </a:lnSpc>
              <a:buFont typeface="Wingdings" pitchFamily="2" charset="2"/>
              <a:buChar char="ü"/>
            </a:pPr>
            <a:r>
              <a:rPr lang="en-US" sz="2000" dirty="0">
                <a:ea typeface="Calibri" panose="020F0502020204030204" pitchFamily="34" charset="0"/>
                <a:cs typeface="Times New Roman" panose="02020603050405020304" pitchFamily="18" charset="0"/>
              </a:rPr>
              <a:t> System will extract features from the uploaded video.</a:t>
            </a:r>
            <a:endParaRPr lang="en-LK" sz="2000" dirty="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110E7DFF-F0AE-432C-8217-582AE3F72B39}"/>
              </a:ext>
            </a:extLst>
          </p:cNvPr>
          <p:cNvSpPr/>
          <p:nvPr/>
        </p:nvSpPr>
        <p:spPr>
          <a:xfrm>
            <a:off x="7084696" y="2002417"/>
            <a:ext cx="2281522" cy="496931"/>
          </a:xfrm>
          <a:prstGeom prst="rect">
            <a:avLst/>
          </a:prstGeom>
        </p:spPr>
        <p:txBody>
          <a:bodyPr wrap="none">
            <a:spAutoFit/>
          </a:bodyPr>
          <a:lstStyle/>
          <a:p>
            <a:pPr marL="571500" indent="-342900" algn="just" fontAlgn="base">
              <a:lnSpc>
                <a:spcPct val="150000"/>
              </a:lnSpc>
              <a:buFont typeface="Wingdings" pitchFamily="2" charset="2"/>
              <a:buChar char="ü"/>
            </a:pPr>
            <a:r>
              <a:rPr lang="en-US" sz="2000" dirty="0">
                <a:ea typeface="Times New Roman" panose="02020603050405020304" pitchFamily="18" charset="0"/>
              </a:rPr>
              <a:t>Performance  </a:t>
            </a:r>
            <a:endParaRPr lang="en-LK" sz="2000" dirty="0">
              <a:ea typeface="Times New Roman" panose="02020603050405020304" pitchFamily="18" charset="0"/>
            </a:endParaRPr>
          </a:p>
        </p:txBody>
      </p:sp>
      <p:sp>
        <p:nvSpPr>
          <p:cNvPr id="20" name="Rectangle 19">
            <a:extLst>
              <a:ext uri="{FF2B5EF4-FFF2-40B4-BE49-F238E27FC236}">
                <a16:creationId xmlns:a16="http://schemas.microsoft.com/office/drawing/2014/main" id="{F2B75302-FD49-4009-8D20-A3992663D9BE}"/>
              </a:ext>
            </a:extLst>
          </p:cNvPr>
          <p:cNvSpPr/>
          <p:nvPr/>
        </p:nvSpPr>
        <p:spPr>
          <a:xfrm>
            <a:off x="7313482" y="2834002"/>
            <a:ext cx="1888081"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Correctness</a:t>
            </a:r>
            <a:r>
              <a:rPr lang="en-LK" sz="2000" dirty="0"/>
              <a:t> </a:t>
            </a:r>
          </a:p>
        </p:txBody>
      </p:sp>
      <p:sp>
        <p:nvSpPr>
          <p:cNvPr id="21" name="Rectangle 20">
            <a:extLst>
              <a:ext uri="{FF2B5EF4-FFF2-40B4-BE49-F238E27FC236}">
                <a16:creationId xmlns:a16="http://schemas.microsoft.com/office/drawing/2014/main" id="{4ED3B7DD-94A1-457B-B94C-DF83B6A0A3BA}"/>
              </a:ext>
            </a:extLst>
          </p:cNvPr>
          <p:cNvSpPr/>
          <p:nvPr/>
        </p:nvSpPr>
        <p:spPr>
          <a:xfrm>
            <a:off x="7315200" y="3675697"/>
            <a:ext cx="1928861"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Availability  </a:t>
            </a:r>
            <a:r>
              <a:rPr lang="en-LK" sz="2000" dirty="0"/>
              <a:t> </a:t>
            </a:r>
          </a:p>
        </p:txBody>
      </p:sp>
      <p:pic>
        <p:nvPicPr>
          <p:cNvPr id="23" name="Picture 22" descr="Logo&#10;&#10;Description automatically generated">
            <a:extLst>
              <a:ext uri="{FF2B5EF4-FFF2-40B4-BE49-F238E27FC236}">
                <a16:creationId xmlns:a16="http://schemas.microsoft.com/office/drawing/2014/main" id="{6793DE46-4B05-40E4-8EA6-ED4116ADA6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0" y="373994"/>
            <a:ext cx="1473200" cy="1473200"/>
          </a:xfrm>
          <a:prstGeom prst="rect">
            <a:avLst/>
          </a:prstGeom>
        </p:spPr>
      </p:pic>
      <p:pic>
        <p:nvPicPr>
          <p:cNvPr id="24" name="Picture 23" descr="Logo&#10;&#10;Description automatically generated">
            <a:extLst>
              <a:ext uri="{FF2B5EF4-FFF2-40B4-BE49-F238E27FC236}">
                <a16:creationId xmlns:a16="http://schemas.microsoft.com/office/drawing/2014/main" id="{C578F32C-4F5B-4907-911E-9B771429E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175" y="373994"/>
            <a:ext cx="1473200" cy="1473200"/>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5AF9AC78-6CD6-4581-9CD8-E6C0759D4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3" name="TextBox 12">
            <a:extLst>
              <a:ext uri="{FF2B5EF4-FFF2-40B4-BE49-F238E27FC236}">
                <a16:creationId xmlns:a16="http://schemas.microsoft.com/office/drawing/2014/main" id="{67C37272-7AAB-4C2D-9A21-4E8345E612EF}"/>
              </a:ext>
            </a:extLst>
          </p:cNvPr>
          <p:cNvSpPr txBox="1"/>
          <p:nvPr/>
        </p:nvSpPr>
        <p:spPr>
          <a:xfrm>
            <a:off x="480037" y="3131177"/>
            <a:ext cx="5082563" cy="707886"/>
          </a:xfrm>
          <a:prstGeom prst="rect">
            <a:avLst/>
          </a:prstGeom>
          <a:noFill/>
        </p:spPr>
        <p:txBody>
          <a:bodyPr wrap="square">
            <a:spAutoFit/>
          </a:bodyPr>
          <a:lstStyle/>
          <a:p>
            <a:pPr marL="285750" indent="-285750">
              <a:buFont typeface="Wingdings" panose="05000000000000000000" pitchFamily="2" charset="2"/>
              <a:buChar char="ü"/>
            </a:pPr>
            <a:r>
              <a:rPr lang="en-US" sz="2000" dirty="0">
                <a:ea typeface="Calibri" panose="020F0502020204030204" pitchFamily="34" charset="0"/>
                <a:cs typeface="Times New Roman" panose="02020603050405020304" pitchFamily="18" charset="0"/>
              </a:rPr>
              <a:t>Using video analysis system will detect presenters’ emotions and body gestures.</a:t>
            </a:r>
            <a:endParaRPr lang="en-US" sz="2000" dirty="0"/>
          </a:p>
        </p:txBody>
      </p:sp>
    </p:spTree>
    <p:extLst>
      <p:ext uri="{BB962C8B-B14F-4D97-AF65-F5344CB8AC3E}">
        <p14:creationId xmlns:p14="http://schemas.microsoft.com/office/powerpoint/2010/main" val="3941099554"/>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F5EE89-5902-4D4D-8FA7-93B57E0F84AF}"/>
              </a:ext>
            </a:extLst>
          </p:cNvPr>
          <p:cNvSpPr/>
          <p:nvPr/>
        </p:nvSpPr>
        <p:spPr>
          <a:xfrm>
            <a:off x="234497" y="1905000"/>
            <a:ext cx="3428999" cy="1754326"/>
          </a:xfrm>
          <a:prstGeom prst="rect">
            <a:avLst/>
          </a:prstGeom>
        </p:spPr>
        <p:txBody>
          <a:bodyPr wrap="square">
            <a:spAutoFit/>
          </a:bodyPr>
          <a:lstStyle/>
          <a:p>
            <a:r>
              <a:rPr lang="en-GB" sz="3600" b="1" dirty="0">
                <a:latin typeface="Cambria" panose="02040503050406030204" pitchFamily="18" charset="0"/>
                <a:ea typeface="Cambria" panose="02040503050406030204" pitchFamily="18" charset="0"/>
              </a:rPr>
              <a:t>WORK BREAKDOWN CHART</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D2C093DB-3A72-40D0-81BC-C4A3858D6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760" y="2590800"/>
            <a:ext cx="1473200" cy="1473200"/>
          </a:xfrm>
          <a:prstGeom prst="rect">
            <a:avLst/>
          </a:prstGeom>
        </p:spPr>
      </p:pic>
      <p:pic>
        <p:nvPicPr>
          <p:cNvPr id="6" name="Picture 5" descr="Diagram&#10;&#10;Description automatically generated">
            <a:extLst>
              <a:ext uri="{FF2B5EF4-FFF2-40B4-BE49-F238E27FC236}">
                <a16:creationId xmlns:a16="http://schemas.microsoft.com/office/drawing/2014/main" id="{DB699CD3-B159-435A-9AFC-146072B20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88900"/>
            <a:ext cx="6176645" cy="63119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10584F64-E94A-41DD-8C47-BE8DEA82AC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8" name="TextBox 7">
            <a:extLst>
              <a:ext uri="{FF2B5EF4-FFF2-40B4-BE49-F238E27FC236}">
                <a16:creationId xmlns:a16="http://schemas.microsoft.com/office/drawing/2014/main" id="{39E58546-0DD6-41B9-9928-37F683DD4FB8}"/>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2321615006"/>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D2FF7-466A-40DA-AE66-1ECEB89E62C5}"/>
              </a:ext>
            </a:extLst>
          </p:cNvPr>
          <p:cNvSpPr/>
          <p:nvPr/>
        </p:nvSpPr>
        <p:spPr>
          <a:xfrm>
            <a:off x="4629893" y="261034"/>
            <a:ext cx="2932213"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REFERENCES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CC8B9B75-1F52-449E-B144-5C9CA06D2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152401"/>
            <a:ext cx="1473200" cy="1473200"/>
          </a:xfrm>
          <a:prstGeom prst="rect">
            <a:avLst/>
          </a:prstGeom>
        </p:spPr>
      </p:pic>
      <p:sp>
        <p:nvSpPr>
          <p:cNvPr id="6" name="TextBox 5">
            <a:extLst>
              <a:ext uri="{FF2B5EF4-FFF2-40B4-BE49-F238E27FC236}">
                <a16:creationId xmlns:a16="http://schemas.microsoft.com/office/drawing/2014/main" id="{9193B5C5-13E2-4344-94C7-644A489417CC}"/>
              </a:ext>
            </a:extLst>
          </p:cNvPr>
          <p:cNvSpPr txBox="1"/>
          <p:nvPr/>
        </p:nvSpPr>
        <p:spPr>
          <a:xfrm>
            <a:off x="457199" y="996358"/>
            <a:ext cx="11277599" cy="5556842"/>
          </a:xfrm>
          <a:prstGeom prst="rect">
            <a:avLst/>
          </a:prstGeom>
          <a:noFill/>
        </p:spPr>
        <p:txBody>
          <a:bodyPr wrap="square" rtlCol="0">
            <a:spAutoFit/>
          </a:bodyPr>
          <a:lstStyle/>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	H. Zeng </a:t>
            </a:r>
            <a:r>
              <a:rPr lang="en-US" sz="1400" i="1" dirty="0">
                <a:solidFill>
                  <a:srgbClr val="000000"/>
                </a:solidFill>
                <a:effectLst/>
                <a:ea typeface="Calibri" panose="020F0502020204030204" pitchFamily="34" charset="0"/>
                <a:cs typeface="Times New Roman" panose="02020603050405020304" pitchFamily="18" charset="0"/>
              </a:rPr>
              <a:t>et al.</a:t>
            </a:r>
            <a:r>
              <a:rPr lang="en-US" sz="1400" dirty="0">
                <a:solidFill>
                  <a:srgbClr val="000000"/>
                </a:solidFill>
                <a:effectLst/>
                <a:ea typeface="Calibri" panose="020F0502020204030204" pitchFamily="34" charset="0"/>
                <a:cs typeface="Times New Roman" panose="02020603050405020304" pitchFamily="18" charset="0"/>
              </a:rPr>
              <a:t>, “EmoCo: Visual analysis of emotion coherence in presentation videos,” </a:t>
            </a:r>
            <a:r>
              <a:rPr lang="en-US" sz="1400" i="1" dirty="0">
                <a:solidFill>
                  <a:srgbClr val="000000"/>
                </a:solidFill>
                <a:effectLst/>
                <a:ea typeface="Calibri" panose="020F0502020204030204" pitchFamily="34" charset="0"/>
                <a:cs typeface="Times New Roman" panose="02020603050405020304" pitchFamily="18" charset="0"/>
              </a:rPr>
              <a:t>IEEE Trans. Vis. </a:t>
            </a:r>
            <a:r>
              <a:rPr lang="en-US" sz="1400" i="1" dirty="0" err="1">
                <a:solidFill>
                  <a:srgbClr val="000000"/>
                </a:solidFill>
                <a:effectLst/>
                <a:ea typeface="Calibri" panose="020F0502020204030204" pitchFamily="34" charset="0"/>
                <a:cs typeface="Times New Roman" panose="02020603050405020304" pitchFamily="18" charset="0"/>
              </a:rPr>
              <a:t>Comput</a:t>
            </a:r>
            <a:r>
              <a:rPr lang="en-US" sz="1400" i="1" dirty="0">
                <a:solidFill>
                  <a:srgbClr val="000000"/>
                </a:solidFill>
                <a:effectLst/>
                <a:ea typeface="Calibri" panose="020F0502020204030204" pitchFamily="34" charset="0"/>
                <a:cs typeface="Times New Roman" panose="02020603050405020304" pitchFamily="18" charset="0"/>
              </a:rPr>
              <a:t>. Graph.</a:t>
            </a:r>
            <a:r>
              <a:rPr lang="en-US" sz="1400" dirty="0">
                <a:solidFill>
                  <a:srgbClr val="000000"/>
                </a:solidFill>
                <a:effectLst/>
                <a:ea typeface="Calibri" panose="020F0502020204030204" pitchFamily="34" charset="0"/>
                <a:cs typeface="Times New Roman" panose="02020603050405020304" pitchFamily="18" charset="0"/>
              </a:rPr>
              <a:t>, vol. 26, no. 1, pp. 927–937, 2020,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10.1109/TVCG.2019.2934656.</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[2]	I. A. </a:t>
            </a:r>
            <a:r>
              <a:rPr lang="en-US" sz="1400" dirty="0" err="1">
                <a:solidFill>
                  <a:srgbClr val="000000"/>
                </a:solidFill>
                <a:effectLst/>
                <a:ea typeface="Calibri" panose="020F0502020204030204" pitchFamily="34" charset="0"/>
                <a:cs typeface="Times New Roman" panose="02020603050405020304" pitchFamily="18" charset="0"/>
              </a:rPr>
              <a:t>Adeyanju</a:t>
            </a:r>
            <a:r>
              <a:rPr lang="en-US" sz="1400" dirty="0">
                <a:solidFill>
                  <a:srgbClr val="000000"/>
                </a:solidFill>
                <a:effectLst/>
                <a:ea typeface="Calibri" panose="020F0502020204030204" pitchFamily="34" charset="0"/>
                <a:cs typeface="Times New Roman" panose="02020603050405020304" pitchFamily="18" charset="0"/>
              </a:rPr>
              <a:t>, E. O. </a:t>
            </a:r>
            <a:r>
              <a:rPr lang="en-US" sz="1400" dirty="0" err="1">
                <a:solidFill>
                  <a:srgbClr val="000000"/>
                </a:solidFill>
                <a:effectLst/>
                <a:ea typeface="Calibri" panose="020F0502020204030204" pitchFamily="34" charset="0"/>
                <a:cs typeface="Times New Roman" panose="02020603050405020304" pitchFamily="18" charset="0"/>
              </a:rPr>
              <a:t>Omidiora</a:t>
            </a:r>
            <a:r>
              <a:rPr lang="en-US" sz="1400" dirty="0">
                <a:solidFill>
                  <a:srgbClr val="000000"/>
                </a:solidFill>
                <a:effectLst/>
                <a:ea typeface="Calibri" panose="020F0502020204030204" pitchFamily="34" charset="0"/>
                <a:cs typeface="Times New Roman" panose="02020603050405020304" pitchFamily="18" charset="0"/>
              </a:rPr>
              <a:t>, and O. F. </a:t>
            </a:r>
            <a:r>
              <a:rPr lang="en-US" sz="1400" dirty="0" err="1">
                <a:solidFill>
                  <a:srgbClr val="000000"/>
                </a:solidFill>
                <a:effectLst/>
                <a:ea typeface="Calibri" panose="020F0502020204030204" pitchFamily="34" charset="0"/>
                <a:cs typeface="Times New Roman" panose="02020603050405020304" pitchFamily="18" charset="0"/>
              </a:rPr>
              <a:t>Oyedokun</a:t>
            </a:r>
            <a:r>
              <a:rPr lang="en-US" sz="1400" dirty="0">
                <a:solidFill>
                  <a:srgbClr val="000000"/>
                </a:solidFill>
                <a:effectLst/>
                <a:ea typeface="Calibri" panose="020F0502020204030204" pitchFamily="34" charset="0"/>
                <a:cs typeface="Times New Roman" panose="02020603050405020304" pitchFamily="18" charset="0"/>
              </a:rPr>
              <a:t>, “Performance evaluation of different support vector machine kernels for face emotion recognition,” </a:t>
            </a:r>
            <a:r>
              <a:rPr lang="en-US" sz="1400" i="1" dirty="0" err="1">
                <a:solidFill>
                  <a:srgbClr val="000000"/>
                </a:solidFill>
                <a:effectLst/>
                <a:ea typeface="Calibri" panose="020F0502020204030204" pitchFamily="34" charset="0"/>
                <a:cs typeface="Times New Roman" panose="02020603050405020304" pitchFamily="18" charset="0"/>
              </a:rPr>
              <a:t>IntelliSys</a:t>
            </a:r>
            <a:r>
              <a:rPr lang="en-US" sz="1400" i="1" dirty="0">
                <a:solidFill>
                  <a:srgbClr val="000000"/>
                </a:solidFill>
                <a:effectLst/>
                <a:ea typeface="Calibri" panose="020F0502020204030204" pitchFamily="34" charset="0"/>
                <a:cs typeface="Times New Roman" panose="02020603050405020304" pitchFamily="18" charset="0"/>
              </a:rPr>
              <a:t> 2015 - Proc. 2015 SAI </a:t>
            </a:r>
            <a:r>
              <a:rPr lang="en-US" sz="1400" i="1" dirty="0" err="1">
                <a:solidFill>
                  <a:srgbClr val="000000"/>
                </a:solidFill>
                <a:effectLst/>
                <a:ea typeface="Calibri" panose="020F0502020204030204" pitchFamily="34" charset="0"/>
                <a:cs typeface="Times New Roman" panose="02020603050405020304" pitchFamily="18" charset="0"/>
              </a:rPr>
              <a:t>Intell</a:t>
            </a:r>
            <a:r>
              <a:rPr lang="en-US" sz="1400" i="1" dirty="0">
                <a:solidFill>
                  <a:srgbClr val="000000"/>
                </a:solidFill>
                <a:effectLst/>
                <a:ea typeface="Calibri" panose="020F0502020204030204" pitchFamily="34" charset="0"/>
                <a:cs typeface="Times New Roman" panose="02020603050405020304" pitchFamily="18" charset="0"/>
              </a:rPr>
              <a:t>. Syst. Conf.</a:t>
            </a:r>
            <a:r>
              <a:rPr lang="en-US" sz="1400" dirty="0">
                <a:solidFill>
                  <a:srgbClr val="000000"/>
                </a:solidFill>
                <a:effectLst/>
                <a:ea typeface="Calibri" panose="020F0502020204030204" pitchFamily="34" charset="0"/>
                <a:cs typeface="Times New Roman" panose="02020603050405020304" pitchFamily="18" charset="0"/>
              </a:rPr>
              <a:t>, pp. 804–806, 2015,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10.1109/IntelliSys.2015.7361233.</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[3]	B. T. Nguyen, M. H. Trinh, T. V. Phan, and H. D. Nguyen, “An efficient real-Time emotion detection using camera and facial landmarks,” </a:t>
            </a:r>
            <a:r>
              <a:rPr lang="en-US" sz="1400" i="1" dirty="0">
                <a:solidFill>
                  <a:srgbClr val="000000"/>
                </a:solidFill>
                <a:effectLst/>
                <a:ea typeface="Calibri" panose="020F0502020204030204" pitchFamily="34" charset="0"/>
                <a:cs typeface="Times New Roman" panose="02020603050405020304" pitchFamily="18" charset="0"/>
              </a:rPr>
              <a:t>7th Int. Conf. Inf. Sci. Technol. ICIST 2017 - Proc.</a:t>
            </a:r>
            <a:r>
              <a:rPr lang="en-US" sz="1400" dirty="0">
                <a:solidFill>
                  <a:srgbClr val="000000"/>
                </a:solidFill>
                <a:effectLst/>
                <a:ea typeface="Calibri" panose="020F0502020204030204" pitchFamily="34" charset="0"/>
                <a:cs typeface="Times New Roman" panose="02020603050405020304" pitchFamily="18" charset="0"/>
              </a:rPr>
              <a:t>, pp. 251–255, 2017,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10.1109/ICIST.2017.7926765.</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[4]	Madhura Prakash, Aman Kumar, Anmol Saxena, and </a:t>
            </a:r>
            <a:r>
              <a:rPr lang="en-US" sz="1400" dirty="0" err="1">
                <a:solidFill>
                  <a:srgbClr val="000000"/>
                </a:solidFill>
                <a:effectLst/>
                <a:ea typeface="Calibri" panose="020F0502020204030204" pitchFamily="34" charset="0"/>
                <a:cs typeface="Times New Roman" panose="02020603050405020304" pitchFamily="18" charset="0"/>
              </a:rPr>
              <a:t>Somil</a:t>
            </a:r>
            <a:r>
              <a:rPr lang="en-US" sz="1400" dirty="0">
                <a:solidFill>
                  <a:srgbClr val="000000"/>
                </a:solidFill>
                <a:effectLst/>
                <a:ea typeface="Calibri" panose="020F0502020204030204" pitchFamily="34" charset="0"/>
                <a:cs typeface="Times New Roman" panose="02020603050405020304" pitchFamily="18" charset="0"/>
              </a:rPr>
              <a:t> Agrawal, Twinkle Singh, “Audience Feedback Analysis using Emotion Recognition,” </a:t>
            </a:r>
            <a:r>
              <a:rPr lang="en-US" sz="1400" i="1" dirty="0">
                <a:solidFill>
                  <a:srgbClr val="000000"/>
                </a:solidFill>
                <a:effectLst/>
                <a:ea typeface="Calibri" panose="020F0502020204030204" pitchFamily="34" charset="0"/>
                <a:cs typeface="Times New Roman" panose="02020603050405020304" pitchFamily="18" charset="0"/>
              </a:rPr>
              <a:t>Int. J. Eng. Res.</a:t>
            </a:r>
            <a:r>
              <a:rPr lang="en-US" sz="1400" dirty="0">
                <a:solidFill>
                  <a:srgbClr val="000000"/>
                </a:solidFill>
                <a:effectLst/>
                <a:ea typeface="Calibri" panose="020F0502020204030204" pitchFamily="34" charset="0"/>
                <a:cs typeface="Times New Roman" panose="02020603050405020304" pitchFamily="18" charset="0"/>
              </a:rPr>
              <a:t>, vol. V9, no. 05, pp. 1090–1094, 2020,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10.17577/ijertv9is050717.</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[5]	V. R. </a:t>
            </a:r>
            <a:r>
              <a:rPr lang="en-US" sz="1400" dirty="0" err="1">
                <a:solidFill>
                  <a:srgbClr val="000000"/>
                </a:solidFill>
                <a:effectLst/>
                <a:ea typeface="Calibri" panose="020F0502020204030204" pitchFamily="34" charset="0"/>
                <a:cs typeface="Times New Roman" panose="02020603050405020304" pitchFamily="18" charset="0"/>
              </a:rPr>
              <a:t>Guttha</a:t>
            </a:r>
            <a:r>
              <a:rPr lang="en-US" sz="1400" dirty="0">
                <a:solidFill>
                  <a:srgbClr val="000000"/>
                </a:solidFill>
                <a:effectLst/>
                <a:ea typeface="Calibri" panose="020F0502020204030204" pitchFamily="34" charset="0"/>
                <a:cs typeface="Times New Roman" panose="02020603050405020304" pitchFamily="18" charset="0"/>
              </a:rPr>
              <a:t>, H. K. </a:t>
            </a:r>
            <a:r>
              <a:rPr lang="en-US" sz="1400" dirty="0" err="1">
                <a:solidFill>
                  <a:srgbClr val="000000"/>
                </a:solidFill>
                <a:effectLst/>
                <a:ea typeface="Calibri" panose="020F0502020204030204" pitchFamily="34" charset="0"/>
                <a:cs typeface="Times New Roman" panose="02020603050405020304" pitchFamily="18" charset="0"/>
              </a:rPr>
              <a:t>Kondakindi</a:t>
            </a:r>
            <a:r>
              <a:rPr lang="en-US" sz="1400" dirty="0">
                <a:solidFill>
                  <a:srgbClr val="000000"/>
                </a:solidFill>
                <a:effectLst/>
                <a:ea typeface="Calibri" panose="020F0502020204030204" pitchFamily="34" charset="0"/>
                <a:cs typeface="Times New Roman" panose="02020603050405020304" pitchFamily="18" charset="0"/>
              </a:rPr>
              <a:t>, and V. Bhatti, “Automated feedback generation system using facial emotion recognition,” </a:t>
            </a:r>
            <a:r>
              <a:rPr lang="en-US" sz="1400" i="1" dirty="0">
                <a:solidFill>
                  <a:srgbClr val="000000"/>
                </a:solidFill>
                <a:effectLst/>
                <a:ea typeface="Calibri" panose="020F0502020204030204" pitchFamily="34" charset="0"/>
                <a:cs typeface="Times New Roman" panose="02020603050405020304" pitchFamily="18" charset="0"/>
              </a:rPr>
              <a:t>2018 3rd IEEE Int. Conf. Recent Trends Electron. Inf. </a:t>
            </a:r>
            <a:r>
              <a:rPr lang="en-US" sz="1400" i="1" dirty="0" err="1">
                <a:solidFill>
                  <a:srgbClr val="000000"/>
                </a:solidFill>
                <a:effectLst/>
                <a:ea typeface="Calibri" panose="020F0502020204030204" pitchFamily="34" charset="0"/>
                <a:cs typeface="Times New Roman" panose="02020603050405020304" pitchFamily="18" charset="0"/>
              </a:rPr>
              <a:t>Commun</a:t>
            </a:r>
            <a:r>
              <a:rPr lang="en-US" sz="1400" i="1" dirty="0">
                <a:solidFill>
                  <a:srgbClr val="000000"/>
                </a:solidFill>
                <a:effectLst/>
                <a:ea typeface="Calibri" panose="020F0502020204030204" pitchFamily="34" charset="0"/>
                <a:cs typeface="Times New Roman" panose="02020603050405020304" pitchFamily="18" charset="0"/>
              </a:rPr>
              <a:t>. Technol. RTEICT 2018 - Proc.</a:t>
            </a:r>
            <a:r>
              <a:rPr lang="en-US" sz="1400" dirty="0">
                <a:solidFill>
                  <a:srgbClr val="000000"/>
                </a:solidFill>
                <a:effectLst/>
                <a:ea typeface="Calibri" panose="020F0502020204030204" pitchFamily="34" charset="0"/>
                <a:cs typeface="Times New Roman" panose="02020603050405020304" pitchFamily="18" charset="0"/>
              </a:rPr>
              <a:t>, pp. 975–981, 2018,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10.1109/RTEICT42901.2018.9012630.</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[6]	S. J. Goyal, A. K. Upadhyay, and R. S. Jadon, “Facial emotion recognition through hand gesture and its position surrounding the face,” </a:t>
            </a:r>
            <a:r>
              <a:rPr lang="en-US" sz="1400" i="1" dirty="0">
                <a:solidFill>
                  <a:srgbClr val="000000"/>
                </a:solidFill>
                <a:effectLst/>
                <a:ea typeface="Calibri" panose="020F0502020204030204" pitchFamily="34" charset="0"/>
                <a:cs typeface="Times New Roman" panose="02020603050405020304" pitchFamily="18" charset="0"/>
              </a:rPr>
              <a:t>Int. J. Eng. Adv. Technol.</a:t>
            </a:r>
            <a:r>
              <a:rPr lang="en-US" sz="1400" dirty="0">
                <a:solidFill>
                  <a:srgbClr val="000000"/>
                </a:solidFill>
                <a:effectLst/>
                <a:ea typeface="Calibri" panose="020F0502020204030204" pitchFamily="34" charset="0"/>
                <a:cs typeface="Times New Roman" panose="02020603050405020304" pitchFamily="18" charset="0"/>
              </a:rPr>
              <a:t>, vol. 8, no. 3, pp. 441–444, 2019.</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[7]	S. L. Happy, A. Dasgupta, P. Patnaik, and A. </a:t>
            </a:r>
            <a:r>
              <a:rPr lang="en-US" sz="1400" dirty="0" err="1">
                <a:solidFill>
                  <a:srgbClr val="000000"/>
                </a:solidFill>
                <a:effectLst/>
                <a:ea typeface="Calibri" panose="020F0502020204030204" pitchFamily="34" charset="0"/>
                <a:cs typeface="Times New Roman" panose="02020603050405020304" pitchFamily="18" charset="0"/>
              </a:rPr>
              <a:t>Routray</a:t>
            </a:r>
            <a:r>
              <a:rPr lang="en-US" sz="1400" dirty="0">
                <a:solidFill>
                  <a:srgbClr val="000000"/>
                </a:solidFill>
                <a:effectLst/>
                <a:ea typeface="Calibri" panose="020F0502020204030204" pitchFamily="34" charset="0"/>
                <a:cs typeface="Times New Roman" panose="02020603050405020304" pitchFamily="18" charset="0"/>
              </a:rPr>
              <a:t>, “Automated alertness and emotion detection for empathic feedback during E-learning,” </a:t>
            </a:r>
            <a:r>
              <a:rPr lang="en-US" sz="1400" i="1" dirty="0">
                <a:solidFill>
                  <a:srgbClr val="000000"/>
                </a:solidFill>
                <a:effectLst/>
                <a:ea typeface="Calibri" panose="020F0502020204030204" pitchFamily="34" charset="0"/>
                <a:cs typeface="Times New Roman" panose="02020603050405020304" pitchFamily="18" charset="0"/>
              </a:rPr>
              <a:t>Proc. - 2013 IEEE 5th Int. Conf. Technol. Educ. T4E 2013</a:t>
            </a:r>
            <a:r>
              <a:rPr lang="en-US" sz="1400" dirty="0">
                <a:solidFill>
                  <a:srgbClr val="000000"/>
                </a:solidFill>
                <a:effectLst/>
                <a:ea typeface="Calibri" panose="020F0502020204030204" pitchFamily="34" charset="0"/>
                <a:cs typeface="Times New Roman" panose="02020603050405020304" pitchFamily="18" charset="0"/>
              </a:rPr>
              <a:t>, pp. 47–50, 2013,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10.1109/T4E.2013.19.</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[8]	Y. K. Bhatti, A. Jamil, N. Nida, M. H. Yousaf, S. </a:t>
            </a:r>
            <a:r>
              <a:rPr lang="en-US" sz="1400" dirty="0" err="1">
                <a:solidFill>
                  <a:srgbClr val="000000"/>
                </a:solidFill>
                <a:effectLst/>
                <a:ea typeface="Calibri" panose="020F0502020204030204" pitchFamily="34" charset="0"/>
                <a:cs typeface="Times New Roman" panose="02020603050405020304" pitchFamily="18" charset="0"/>
              </a:rPr>
              <a:t>Viriri</a:t>
            </a:r>
            <a:r>
              <a:rPr lang="en-US" sz="1400" dirty="0">
                <a:solidFill>
                  <a:srgbClr val="000000"/>
                </a:solidFill>
                <a:effectLst/>
                <a:ea typeface="Calibri" panose="020F0502020204030204" pitchFamily="34" charset="0"/>
                <a:cs typeface="Times New Roman" panose="02020603050405020304" pitchFamily="18" charset="0"/>
              </a:rPr>
              <a:t>, and S. A. </a:t>
            </a:r>
            <a:r>
              <a:rPr lang="en-US" sz="1400" dirty="0" err="1">
                <a:solidFill>
                  <a:srgbClr val="000000"/>
                </a:solidFill>
                <a:effectLst/>
                <a:ea typeface="Calibri" panose="020F0502020204030204" pitchFamily="34" charset="0"/>
                <a:cs typeface="Times New Roman" panose="02020603050405020304" pitchFamily="18" charset="0"/>
              </a:rPr>
              <a:t>Velastin</a:t>
            </a:r>
            <a:r>
              <a:rPr lang="en-US" sz="1400" dirty="0">
                <a:solidFill>
                  <a:srgbClr val="000000"/>
                </a:solidFill>
                <a:effectLst/>
                <a:ea typeface="Calibri" panose="020F0502020204030204" pitchFamily="34" charset="0"/>
                <a:cs typeface="Times New Roman" panose="02020603050405020304" pitchFamily="18" charset="0"/>
              </a:rPr>
              <a:t>, “Facial Expression Recognition of Instructor Using Deep Features and Extreme Learning Machine,” </a:t>
            </a:r>
            <a:r>
              <a:rPr lang="en-US" sz="1400" i="1" dirty="0" err="1">
                <a:solidFill>
                  <a:srgbClr val="000000"/>
                </a:solidFill>
                <a:effectLst/>
                <a:ea typeface="Calibri" panose="020F0502020204030204" pitchFamily="34" charset="0"/>
                <a:cs typeface="Times New Roman" panose="02020603050405020304" pitchFamily="18" charset="0"/>
              </a:rPr>
              <a:t>Comput</a:t>
            </a:r>
            <a:r>
              <a:rPr lang="en-US" sz="1400" i="1" dirty="0">
                <a:solidFill>
                  <a:srgbClr val="000000"/>
                </a:solidFill>
                <a:effectLst/>
                <a:ea typeface="Calibri" panose="020F0502020204030204" pitchFamily="34" charset="0"/>
                <a:cs typeface="Times New Roman" panose="02020603050405020304" pitchFamily="18" charset="0"/>
              </a:rPr>
              <a:t>. </a:t>
            </a:r>
            <a:r>
              <a:rPr lang="en-US" sz="1400" i="1" dirty="0" err="1">
                <a:solidFill>
                  <a:srgbClr val="000000"/>
                </a:solidFill>
                <a:effectLst/>
                <a:ea typeface="Calibri" panose="020F0502020204030204" pitchFamily="34" charset="0"/>
                <a:cs typeface="Times New Roman" panose="02020603050405020304" pitchFamily="18" charset="0"/>
              </a:rPr>
              <a:t>Intell</a:t>
            </a:r>
            <a:r>
              <a:rPr lang="en-US" sz="1400" i="1" dirty="0">
                <a:solidFill>
                  <a:srgbClr val="000000"/>
                </a:solidFill>
                <a:effectLst/>
                <a:ea typeface="Calibri" panose="020F0502020204030204" pitchFamily="34" charset="0"/>
                <a:cs typeface="Times New Roman" panose="02020603050405020304" pitchFamily="18" charset="0"/>
              </a:rPr>
              <a:t>. </a:t>
            </a:r>
            <a:r>
              <a:rPr lang="en-US" sz="1400" i="1" dirty="0" err="1">
                <a:solidFill>
                  <a:srgbClr val="000000"/>
                </a:solidFill>
                <a:effectLst/>
                <a:ea typeface="Calibri" panose="020F0502020204030204" pitchFamily="34" charset="0"/>
                <a:cs typeface="Times New Roman" panose="02020603050405020304" pitchFamily="18" charset="0"/>
              </a:rPr>
              <a:t>Neurosci</a:t>
            </a:r>
            <a:r>
              <a:rPr lang="en-US" sz="1400" i="1" dirty="0">
                <a:solidFill>
                  <a:srgbClr val="000000"/>
                </a:solidFill>
                <a:effectLst/>
                <a:ea typeface="Calibri" panose="020F0502020204030204" pitchFamily="34" charset="0"/>
                <a:cs typeface="Times New Roman" panose="02020603050405020304" pitchFamily="18" charset="0"/>
              </a:rPr>
              <a:t>.</a:t>
            </a:r>
            <a:r>
              <a:rPr lang="en-US" sz="1400" dirty="0">
                <a:solidFill>
                  <a:srgbClr val="000000"/>
                </a:solidFill>
                <a:effectLst/>
                <a:ea typeface="Calibri" panose="020F0502020204030204" pitchFamily="34" charset="0"/>
                <a:cs typeface="Times New Roman" panose="02020603050405020304" pitchFamily="18" charset="0"/>
              </a:rPr>
              <a:t>, vol. 2021, 2021,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10.1155/2021/5570870.</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[9]	R. </a:t>
            </a:r>
            <a:r>
              <a:rPr lang="en-US" sz="1400" dirty="0" err="1">
                <a:solidFill>
                  <a:srgbClr val="000000"/>
                </a:solidFill>
                <a:effectLst/>
                <a:ea typeface="Calibri" panose="020F0502020204030204" pitchFamily="34" charset="0"/>
                <a:cs typeface="Times New Roman" panose="02020603050405020304" pitchFamily="18" charset="0"/>
              </a:rPr>
              <a:t>Colomo</a:t>
            </a:r>
            <a:r>
              <a:rPr lang="en-US" sz="1400" dirty="0">
                <a:solidFill>
                  <a:srgbClr val="000000"/>
                </a:solidFill>
                <a:effectLst/>
                <a:ea typeface="Calibri" panose="020F0502020204030204" pitchFamily="34" charset="0"/>
                <a:cs typeface="Times New Roman" panose="02020603050405020304" pitchFamily="18" charset="0"/>
              </a:rPr>
              <a:t>-Palacios, T. </a:t>
            </a:r>
            <a:r>
              <a:rPr lang="en-US" sz="1400" dirty="0" err="1">
                <a:solidFill>
                  <a:srgbClr val="000000"/>
                </a:solidFill>
                <a:effectLst/>
                <a:ea typeface="Calibri" panose="020F0502020204030204" pitchFamily="34" charset="0"/>
                <a:cs typeface="Times New Roman" panose="02020603050405020304" pitchFamily="18" charset="0"/>
              </a:rPr>
              <a:t>Samuelsen</a:t>
            </a:r>
            <a:r>
              <a:rPr lang="en-US" sz="1400" dirty="0">
                <a:solidFill>
                  <a:srgbClr val="000000"/>
                </a:solidFill>
                <a:effectLst/>
                <a:ea typeface="Calibri" panose="020F0502020204030204" pitchFamily="34" charset="0"/>
                <a:cs typeface="Times New Roman" panose="02020603050405020304" pitchFamily="18" charset="0"/>
              </a:rPr>
              <a:t>, and C. Casado-</a:t>
            </a:r>
            <a:r>
              <a:rPr lang="en-US" sz="1400" dirty="0" err="1">
                <a:solidFill>
                  <a:srgbClr val="000000"/>
                </a:solidFill>
                <a:effectLst/>
                <a:ea typeface="Calibri" panose="020F0502020204030204" pitchFamily="34" charset="0"/>
                <a:cs typeface="Times New Roman" panose="02020603050405020304" pitchFamily="18" charset="0"/>
              </a:rPr>
              <a:t>Lumbreras</a:t>
            </a:r>
            <a:r>
              <a:rPr lang="en-US" sz="1400" dirty="0">
                <a:solidFill>
                  <a:srgbClr val="000000"/>
                </a:solidFill>
                <a:effectLst/>
                <a:ea typeface="Calibri" panose="020F0502020204030204" pitchFamily="34" charset="0"/>
                <a:cs typeface="Times New Roman" panose="02020603050405020304" pitchFamily="18" charset="0"/>
              </a:rPr>
              <a:t>, “Emotions in software practice: Presentation vs. coding,” </a:t>
            </a:r>
            <a:r>
              <a:rPr lang="en-US" sz="1400" i="1" dirty="0">
                <a:solidFill>
                  <a:srgbClr val="000000"/>
                </a:solidFill>
                <a:effectLst/>
                <a:ea typeface="Calibri" panose="020F0502020204030204" pitchFamily="34" charset="0"/>
                <a:cs typeface="Times New Roman" panose="02020603050405020304" pitchFamily="18" charset="0"/>
              </a:rPr>
              <a:t>Proc. - 2019 IEEE/ACM 4th Int. Work. </a:t>
            </a:r>
            <a:r>
              <a:rPr lang="en-US" sz="1400" i="1" dirty="0" err="1">
                <a:solidFill>
                  <a:srgbClr val="000000"/>
                </a:solidFill>
                <a:effectLst/>
                <a:ea typeface="Calibri" panose="020F0502020204030204" pitchFamily="34" charset="0"/>
                <a:cs typeface="Times New Roman" panose="02020603050405020304" pitchFamily="18" charset="0"/>
              </a:rPr>
              <a:t>Emot</a:t>
            </a:r>
            <a:r>
              <a:rPr lang="en-US" sz="1400" i="1" dirty="0">
                <a:solidFill>
                  <a:srgbClr val="000000"/>
                </a:solidFill>
                <a:effectLst/>
                <a:ea typeface="Calibri" panose="020F0502020204030204" pitchFamily="34" charset="0"/>
                <a:cs typeface="Times New Roman" panose="02020603050405020304" pitchFamily="18" charset="0"/>
              </a:rPr>
              <a:t>. Aware. </a:t>
            </a:r>
            <a:r>
              <a:rPr lang="en-US" sz="1400" i="1" dirty="0" err="1">
                <a:solidFill>
                  <a:srgbClr val="000000"/>
                </a:solidFill>
                <a:effectLst/>
                <a:ea typeface="Calibri" panose="020F0502020204030204" pitchFamily="34" charset="0"/>
                <a:cs typeface="Times New Roman" panose="02020603050405020304" pitchFamily="18" charset="0"/>
              </a:rPr>
              <a:t>Softw</a:t>
            </a:r>
            <a:r>
              <a:rPr lang="en-US" sz="1400" i="1" dirty="0">
                <a:solidFill>
                  <a:srgbClr val="000000"/>
                </a:solidFill>
                <a:effectLst/>
                <a:ea typeface="Calibri" panose="020F0502020204030204" pitchFamily="34" charset="0"/>
                <a:cs typeface="Times New Roman" panose="02020603050405020304" pitchFamily="18" charset="0"/>
              </a:rPr>
              <a:t>. Eng. </a:t>
            </a:r>
            <a:r>
              <a:rPr lang="en-US" sz="1400" i="1" dirty="0" err="1">
                <a:solidFill>
                  <a:srgbClr val="000000"/>
                </a:solidFill>
                <a:effectLst/>
                <a:ea typeface="Calibri" panose="020F0502020204030204" pitchFamily="34" charset="0"/>
                <a:cs typeface="Times New Roman" panose="02020603050405020304" pitchFamily="18" charset="0"/>
              </a:rPr>
              <a:t>SEmotion</a:t>
            </a:r>
            <a:r>
              <a:rPr lang="en-US" sz="1400" i="1" dirty="0">
                <a:solidFill>
                  <a:srgbClr val="000000"/>
                </a:solidFill>
                <a:effectLst/>
                <a:ea typeface="Calibri" panose="020F0502020204030204" pitchFamily="34" charset="0"/>
                <a:cs typeface="Times New Roman" panose="02020603050405020304" pitchFamily="18" charset="0"/>
              </a:rPr>
              <a:t> 2019</a:t>
            </a:r>
            <a:r>
              <a:rPr lang="en-US" sz="1400" dirty="0">
                <a:solidFill>
                  <a:srgbClr val="000000"/>
                </a:solidFill>
                <a:effectLst/>
                <a:ea typeface="Calibri" panose="020F0502020204030204" pitchFamily="34" charset="0"/>
                <a:cs typeface="Times New Roman" panose="02020603050405020304" pitchFamily="18" charset="0"/>
              </a:rPr>
              <a:t>, no. Section II, pp. 23–28, 2019,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10.1109/SEmotion.2019.00012.</a:t>
            </a:r>
          </a:p>
        </p:txBody>
      </p:sp>
      <p:pic>
        <p:nvPicPr>
          <p:cNvPr id="5" name="Picture 4" descr="Graphical user interface, application&#10;&#10;Description automatically generated">
            <a:extLst>
              <a:ext uri="{FF2B5EF4-FFF2-40B4-BE49-F238E27FC236}">
                <a16:creationId xmlns:a16="http://schemas.microsoft.com/office/drawing/2014/main" id="{D9F01F75-9CBA-4921-9210-E2784961DC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6B25054D-3C3A-4E6F-9102-083928D8A3D7}"/>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182826049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1D0C3-C5AE-4194-B253-FDB54CAE333C}"/>
              </a:ext>
            </a:extLst>
          </p:cNvPr>
          <p:cNvSpPr txBox="1"/>
          <p:nvPr/>
        </p:nvSpPr>
        <p:spPr>
          <a:xfrm>
            <a:off x="800100" y="780069"/>
            <a:ext cx="10591800" cy="5297861"/>
          </a:xfrm>
          <a:prstGeom prst="rect">
            <a:avLst/>
          </a:prstGeom>
          <a:noFill/>
        </p:spPr>
        <p:txBody>
          <a:bodyPr wrap="square" rtlCol="0">
            <a:spAutoFit/>
          </a:bodyPr>
          <a:lstStyle/>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[10]	G. Wei, L. Jian, and S. Mo, “Multimodal ( Audio , Facial and Gesture ) based Emotion Recognition challenge,” pp. 57–60.</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[11]	A. </a:t>
            </a:r>
            <a:r>
              <a:rPr lang="en-US" sz="1400" dirty="0" err="1">
                <a:solidFill>
                  <a:srgbClr val="000000"/>
                </a:solidFill>
                <a:effectLst/>
                <a:ea typeface="Calibri" panose="020F0502020204030204" pitchFamily="34" charset="0"/>
                <a:cs typeface="Times New Roman" panose="02020603050405020304" pitchFamily="18" charset="0"/>
              </a:rPr>
              <a:t>Revathy</a:t>
            </a:r>
            <a:r>
              <a:rPr lang="en-US" sz="1400" dirty="0">
                <a:solidFill>
                  <a:srgbClr val="000000"/>
                </a:solidFill>
                <a:effectLst/>
                <a:ea typeface="Calibri" panose="020F0502020204030204" pitchFamily="34" charset="0"/>
                <a:cs typeface="Times New Roman" panose="02020603050405020304" pitchFamily="18" charset="0"/>
              </a:rPr>
              <a:t>, P. </a:t>
            </a:r>
            <a:r>
              <a:rPr lang="en-US" sz="1400" dirty="0" err="1">
                <a:solidFill>
                  <a:srgbClr val="000000"/>
                </a:solidFill>
                <a:effectLst/>
                <a:ea typeface="Calibri" panose="020F0502020204030204" pitchFamily="34" charset="0"/>
                <a:cs typeface="Times New Roman" panose="02020603050405020304" pitchFamily="18" charset="0"/>
              </a:rPr>
              <a:t>Shanmugapriya</a:t>
            </a:r>
            <a:r>
              <a:rPr lang="en-US" sz="1400" dirty="0">
                <a:solidFill>
                  <a:srgbClr val="000000"/>
                </a:solidFill>
                <a:effectLst/>
                <a:ea typeface="Calibri" panose="020F0502020204030204" pitchFamily="34" charset="0"/>
                <a:cs typeface="Times New Roman" panose="02020603050405020304" pitchFamily="18" charset="0"/>
              </a:rPr>
              <a:t>, and V. Mohan, “Performance comparison of speaker and emotion recognition,” </a:t>
            </a:r>
            <a:r>
              <a:rPr lang="en-US" sz="1400" i="1" dirty="0">
                <a:solidFill>
                  <a:srgbClr val="000000"/>
                </a:solidFill>
                <a:effectLst/>
                <a:ea typeface="Calibri" panose="020F0502020204030204" pitchFamily="34" charset="0"/>
                <a:cs typeface="Times New Roman" panose="02020603050405020304" pitchFamily="18" charset="0"/>
              </a:rPr>
              <a:t>2015 3rd Int. Conf. Signal Process. </a:t>
            </a:r>
            <a:r>
              <a:rPr lang="en-US" sz="1400" i="1" dirty="0" err="1">
                <a:solidFill>
                  <a:srgbClr val="000000"/>
                </a:solidFill>
                <a:effectLst/>
                <a:ea typeface="Calibri" panose="020F0502020204030204" pitchFamily="34" charset="0"/>
                <a:cs typeface="Times New Roman" panose="02020603050405020304" pitchFamily="18" charset="0"/>
              </a:rPr>
              <a:t>Commun</a:t>
            </a:r>
            <a:r>
              <a:rPr lang="en-US" sz="1400" i="1" dirty="0">
                <a:solidFill>
                  <a:srgbClr val="000000"/>
                </a:solidFill>
                <a:effectLst/>
                <a:ea typeface="Calibri" panose="020F0502020204030204" pitchFamily="34" charset="0"/>
                <a:cs typeface="Times New Roman" panose="02020603050405020304" pitchFamily="18" charset="0"/>
              </a:rPr>
              <a:t>. Networking, ICSCN 2015</a:t>
            </a:r>
            <a:r>
              <a:rPr lang="en-US" sz="1400" dirty="0">
                <a:solidFill>
                  <a:srgbClr val="000000"/>
                </a:solidFill>
                <a:effectLst/>
                <a:ea typeface="Calibri" panose="020F0502020204030204" pitchFamily="34" charset="0"/>
                <a:cs typeface="Times New Roman" panose="02020603050405020304" pitchFamily="18" charset="0"/>
              </a:rPr>
              <a:t>, pp. 3–8, 2015,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10.1109/ICSCN.2015.7219844.</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[12]	T. M. W. </a:t>
            </a:r>
            <a:r>
              <a:rPr lang="en-US" sz="1400" dirty="0" err="1">
                <a:solidFill>
                  <a:srgbClr val="000000"/>
                </a:solidFill>
                <a:effectLst/>
                <a:ea typeface="Calibri" panose="020F0502020204030204" pitchFamily="34" charset="0"/>
                <a:cs typeface="Times New Roman" panose="02020603050405020304" pitchFamily="18" charset="0"/>
              </a:rPr>
              <a:t>Vithanawasam</a:t>
            </a:r>
            <a:r>
              <a:rPr lang="en-US" sz="1400" dirty="0">
                <a:solidFill>
                  <a:srgbClr val="000000"/>
                </a:solidFill>
                <a:effectLst/>
                <a:ea typeface="Calibri" panose="020F0502020204030204" pitchFamily="34" charset="0"/>
                <a:cs typeface="Times New Roman" panose="02020603050405020304" pitchFamily="18" charset="0"/>
              </a:rPr>
              <a:t> and B. G. D. A. </a:t>
            </a:r>
            <a:r>
              <a:rPr lang="en-US" sz="1400" dirty="0" err="1">
                <a:solidFill>
                  <a:srgbClr val="000000"/>
                </a:solidFill>
                <a:effectLst/>
                <a:ea typeface="Calibri" panose="020F0502020204030204" pitchFamily="34" charset="0"/>
                <a:cs typeface="Times New Roman" panose="02020603050405020304" pitchFamily="18" charset="0"/>
              </a:rPr>
              <a:t>Madhusanka</a:t>
            </a:r>
            <a:r>
              <a:rPr lang="en-US" sz="1400" dirty="0">
                <a:solidFill>
                  <a:srgbClr val="000000"/>
                </a:solidFill>
                <a:effectLst/>
                <a:ea typeface="Calibri" panose="020F0502020204030204" pitchFamily="34" charset="0"/>
                <a:cs typeface="Times New Roman" panose="02020603050405020304" pitchFamily="18" charset="0"/>
              </a:rPr>
              <a:t>, “Face and Upper-Body Emotion Recognition Using Service Robot’s Eyes in a Domestic Environment,” </a:t>
            </a:r>
            <a:r>
              <a:rPr lang="en-US" sz="1400" i="1" dirty="0">
                <a:solidFill>
                  <a:srgbClr val="000000"/>
                </a:solidFill>
                <a:effectLst/>
                <a:ea typeface="Calibri" panose="020F0502020204030204" pitchFamily="34" charset="0"/>
                <a:cs typeface="Times New Roman" panose="02020603050405020304" pitchFamily="18" charset="0"/>
              </a:rPr>
              <a:t>Proc. - IEEE Int. Res. Conf. Smart </a:t>
            </a:r>
            <a:r>
              <a:rPr lang="en-US" sz="1400" i="1" dirty="0" err="1">
                <a:solidFill>
                  <a:srgbClr val="000000"/>
                </a:solidFill>
                <a:effectLst/>
                <a:ea typeface="Calibri" panose="020F0502020204030204" pitchFamily="34" charset="0"/>
                <a:cs typeface="Times New Roman" panose="02020603050405020304" pitchFamily="18" charset="0"/>
              </a:rPr>
              <a:t>Comput</a:t>
            </a:r>
            <a:r>
              <a:rPr lang="en-US" sz="1400" i="1" dirty="0">
                <a:solidFill>
                  <a:srgbClr val="000000"/>
                </a:solidFill>
                <a:effectLst/>
                <a:ea typeface="Calibri" panose="020F0502020204030204" pitchFamily="34" charset="0"/>
                <a:cs typeface="Times New Roman" panose="02020603050405020304" pitchFamily="18" charset="0"/>
              </a:rPr>
              <a:t>. Syst. Eng. SCSE 2019</a:t>
            </a:r>
            <a:r>
              <a:rPr lang="en-US" sz="1400" dirty="0">
                <a:solidFill>
                  <a:srgbClr val="000000"/>
                </a:solidFill>
                <a:effectLst/>
                <a:ea typeface="Calibri" panose="020F0502020204030204" pitchFamily="34" charset="0"/>
                <a:cs typeface="Times New Roman" panose="02020603050405020304" pitchFamily="18" charset="0"/>
              </a:rPr>
              <a:t>, pp. 44–50, 2019,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10.23919/SCSE.2019.8842658.</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[13]	C. </a:t>
            </a:r>
            <a:r>
              <a:rPr lang="en-US" sz="1400" dirty="0" err="1">
                <a:solidFill>
                  <a:srgbClr val="000000"/>
                </a:solidFill>
                <a:effectLst/>
                <a:ea typeface="Calibri" panose="020F0502020204030204" pitchFamily="34" charset="0"/>
                <a:cs typeface="Times New Roman" panose="02020603050405020304" pitchFamily="18" charset="0"/>
              </a:rPr>
              <a:t>Viegas</a:t>
            </a:r>
            <a:r>
              <a:rPr lang="en-US" sz="1400" dirty="0">
                <a:solidFill>
                  <a:srgbClr val="000000"/>
                </a:solidFill>
                <a:effectLst/>
                <a:ea typeface="Calibri" panose="020F0502020204030204" pitchFamily="34" charset="0"/>
                <a:cs typeface="Times New Roman" panose="02020603050405020304" pitchFamily="18" charset="0"/>
              </a:rPr>
              <a:t>, “Two Stage Emotion Recognition using Frame-level and Video-level Features,” </a:t>
            </a:r>
            <a:r>
              <a:rPr lang="en-US" sz="1400" i="1" dirty="0">
                <a:solidFill>
                  <a:srgbClr val="000000"/>
                </a:solidFill>
                <a:effectLst/>
                <a:ea typeface="Calibri" panose="020F0502020204030204" pitchFamily="34" charset="0"/>
                <a:cs typeface="Times New Roman" panose="02020603050405020304" pitchFamily="18" charset="0"/>
              </a:rPr>
              <a:t>Proc. - 2020 15th IEEE Int. Conf. </a:t>
            </a:r>
            <a:r>
              <a:rPr lang="en-US" sz="1400" i="1" dirty="0" err="1">
                <a:solidFill>
                  <a:srgbClr val="000000"/>
                </a:solidFill>
                <a:effectLst/>
                <a:ea typeface="Calibri" panose="020F0502020204030204" pitchFamily="34" charset="0"/>
                <a:cs typeface="Times New Roman" panose="02020603050405020304" pitchFamily="18" charset="0"/>
              </a:rPr>
              <a:t>Autom</a:t>
            </a:r>
            <a:r>
              <a:rPr lang="en-US" sz="1400" i="1" dirty="0">
                <a:solidFill>
                  <a:srgbClr val="000000"/>
                </a:solidFill>
                <a:effectLst/>
                <a:ea typeface="Calibri" panose="020F0502020204030204" pitchFamily="34" charset="0"/>
                <a:cs typeface="Times New Roman" panose="02020603050405020304" pitchFamily="18" charset="0"/>
              </a:rPr>
              <a:t>. Face Gesture Recognition, FG 2020</a:t>
            </a:r>
            <a:r>
              <a:rPr lang="en-US" sz="1400" dirty="0">
                <a:solidFill>
                  <a:srgbClr val="000000"/>
                </a:solidFill>
                <a:effectLst/>
                <a:ea typeface="Calibri" panose="020F0502020204030204" pitchFamily="34" charset="0"/>
                <a:cs typeface="Times New Roman" panose="02020603050405020304" pitchFamily="18" charset="0"/>
              </a:rPr>
              <a:t>, vol. 1, pp. 912–915, 2020,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10.1109/FG47880.2020.00143.</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[14]	F. </a:t>
            </a:r>
            <a:r>
              <a:rPr lang="en-US" sz="1400" dirty="0" err="1">
                <a:solidFill>
                  <a:srgbClr val="000000"/>
                </a:solidFill>
                <a:effectLst/>
                <a:ea typeface="Calibri" panose="020F0502020204030204" pitchFamily="34" charset="0"/>
                <a:cs typeface="Times New Roman" panose="02020603050405020304" pitchFamily="18" charset="0"/>
              </a:rPr>
              <a:t>Noroozi</a:t>
            </a:r>
            <a:r>
              <a:rPr lang="en-US" sz="1400" dirty="0">
                <a:solidFill>
                  <a:srgbClr val="000000"/>
                </a:solidFill>
                <a:effectLst/>
                <a:ea typeface="Calibri" panose="020F0502020204030204" pitchFamily="34" charset="0"/>
                <a:cs typeface="Times New Roman" panose="02020603050405020304" pitchFamily="18" charset="0"/>
              </a:rPr>
              <a:t>, C. A. </a:t>
            </a:r>
            <a:r>
              <a:rPr lang="en-US" sz="1400" dirty="0" err="1">
                <a:solidFill>
                  <a:srgbClr val="000000"/>
                </a:solidFill>
                <a:effectLst/>
                <a:ea typeface="Calibri" panose="020F0502020204030204" pitchFamily="34" charset="0"/>
                <a:cs typeface="Times New Roman" panose="02020603050405020304" pitchFamily="18" charset="0"/>
              </a:rPr>
              <a:t>Corneanu</a:t>
            </a:r>
            <a:r>
              <a:rPr lang="en-US" sz="1400" dirty="0">
                <a:solidFill>
                  <a:srgbClr val="000000"/>
                </a:solidFill>
                <a:effectLst/>
                <a:ea typeface="Calibri" panose="020F0502020204030204" pitchFamily="34" charset="0"/>
                <a:cs typeface="Times New Roman" panose="02020603050405020304" pitchFamily="18" charset="0"/>
              </a:rPr>
              <a:t>, D. </a:t>
            </a:r>
            <a:r>
              <a:rPr lang="en-US" sz="1400" dirty="0" err="1">
                <a:solidFill>
                  <a:srgbClr val="000000"/>
                </a:solidFill>
                <a:effectLst/>
                <a:ea typeface="Calibri" panose="020F0502020204030204" pitchFamily="34" charset="0"/>
                <a:cs typeface="Times New Roman" panose="02020603050405020304" pitchFamily="18" charset="0"/>
              </a:rPr>
              <a:t>Kaminska</a:t>
            </a:r>
            <a:r>
              <a:rPr lang="en-US" sz="1400" dirty="0">
                <a:solidFill>
                  <a:srgbClr val="000000"/>
                </a:solidFill>
                <a:effectLst/>
                <a:ea typeface="Calibri" panose="020F0502020204030204" pitchFamily="34" charset="0"/>
                <a:cs typeface="Times New Roman" panose="02020603050405020304" pitchFamily="18" charset="0"/>
              </a:rPr>
              <a:t>, T. </a:t>
            </a:r>
            <a:r>
              <a:rPr lang="en-US" sz="1400" dirty="0" err="1">
                <a:solidFill>
                  <a:srgbClr val="000000"/>
                </a:solidFill>
                <a:effectLst/>
                <a:ea typeface="Calibri" panose="020F0502020204030204" pitchFamily="34" charset="0"/>
                <a:cs typeface="Times New Roman" panose="02020603050405020304" pitchFamily="18" charset="0"/>
              </a:rPr>
              <a:t>Sapinski</a:t>
            </a:r>
            <a:r>
              <a:rPr lang="en-US" sz="1400" dirty="0">
                <a:solidFill>
                  <a:srgbClr val="000000"/>
                </a:solidFill>
                <a:effectLst/>
                <a:ea typeface="Calibri" panose="020F0502020204030204" pitchFamily="34" charset="0"/>
                <a:cs typeface="Times New Roman" panose="02020603050405020304" pitchFamily="18" charset="0"/>
              </a:rPr>
              <a:t>, S. </a:t>
            </a:r>
            <a:r>
              <a:rPr lang="en-US" sz="1400" dirty="0" err="1">
                <a:solidFill>
                  <a:srgbClr val="000000"/>
                </a:solidFill>
                <a:effectLst/>
                <a:ea typeface="Calibri" panose="020F0502020204030204" pitchFamily="34" charset="0"/>
                <a:cs typeface="Times New Roman" panose="02020603050405020304" pitchFamily="18" charset="0"/>
              </a:rPr>
              <a:t>Escalera</a:t>
            </a:r>
            <a:r>
              <a:rPr lang="en-US" sz="1400" dirty="0">
                <a:solidFill>
                  <a:srgbClr val="000000"/>
                </a:solidFill>
                <a:effectLst/>
                <a:ea typeface="Calibri" panose="020F0502020204030204" pitchFamily="34" charset="0"/>
                <a:cs typeface="Times New Roman" panose="02020603050405020304" pitchFamily="18" charset="0"/>
              </a:rPr>
              <a:t>, and G. </a:t>
            </a:r>
            <a:r>
              <a:rPr lang="en-US" sz="1400" dirty="0" err="1">
                <a:solidFill>
                  <a:srgbClr val="000000"/>
                </a:solidFill>
                <a:effectLst/>
                <a:ea typeface="Calibri" panose="020F0502020204030204" pitchFamily="34" charset="0"/>
                <a:cs typeface="Times New Roman" panose="02020603050405020304" pitchFamily="18" charset="0"/>
              </a:rPr>
              <a:t>Anbarjafari</a:t>
            </a:r>
            <a:r>
              <a:rPr lang="en-US" sz="1400" dirty="0">
                <a:solidFill>
                  <a:srgbClr val="000000"/>
                </a:solidFill>
                <a:effectLst/>
                <a:ea typeface="Calibri" panose="020F0502020204030204" pitchFamily="34" charset="0"/>
                <a:cs typeface="Times New Roman" panose="02020603050405020304" pitchFamily="18" charset="0"/>
              </a:rPr>
              <a:t>, “Survey on Emotional Body Gesture Recognition,” </a:t>
            </a:r>
            <a:r>
              <a:rPr lang="en-US" sz="1400" i="1" dirty="0">
                <a:solidFill>
                  <a:srgbClr val="000000"/>
                </a:solidFill>
                <a:effectLst/>
                <a:ea typeface="Calibri" panose="020F0502020204030204" pitchFamily="34" charset="0"/>
                <a:cs typeface="Times New Roman" panose="02020603050405020304" pitchFamily="18" charset="0"/>
              </a:rPr>
              <a:t>IEEE Trans. Affect. </a:t>
            </a:r>
            <a:r>
              <a:rPr lang="en-US" sz="1400" i="1" dirty="0" err="1">
                <a:solidFill>
                  <a:srgbClr val="000000"/>
                </a:solidFill>
                <a:effectLst/>
                <a:ea typeface="Calibri" panose="020F0502020204030204" pitchFamily="34" charset="0"/>
                <a:cs typeface="Times New Roman" panose="02020603050405020304" pitchFamily="18" charset="0"/>
              </a:rPr>
              <a:t>Comput</a:t>
            </a:r>
            <a:r>
              <a:rPr lang="en-US" sz="1400" i="1" dirty="0">
                <a:solidFill>
                  <a:srgbClr val="000000"/>
                </a:solidFill>
                <a:effectLst/>
                <a:ea typeface="Calibri" panose="020F0502020204030204" pitchFamily="34" charset="0"/>
                <a:cs typeface="Times New Roman" panose="02020603050405020304" pitchFamily="18" charset="0"/>
              </a:rPr>
              <a:t>.</a:t>
            </a:r>
            <a:r>
              <a:rPr lang="en-US" sz="1400" dirty="0">
                <a:solidFill>
                  <a:srgbClr val="000000"/>
                </a:solidFill>
                <a:effectLst/>
                <a:ea typeface="Calibri" panose="020F0502020204030204" pitchFamily="34" charset="0"/>
                <a:cs typeface="Times New Roman" panose="02020603050405020304" pitchFamily="18" charset="0"/>
              </a:rPr>
              <a:t>, vol. 12, no. 2, pp. 505–523, 2021,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10.1109/TAFFC.2018.2874986.</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[15]	D. K. </a:t>
            </a:r>
            <a:r>
              <a:rPr lang="en-US" sz="1400" dirty="0" err="1">
                <a:solidFill>
                  <a:srgbClr val="000000"/>
                </a:solidFill>
                <a:effectLst/>
                <a:ea typeface="Calibri" panose="020F0502020204030204" pitchFamily="34" charset="0"/>
                <a:cs typeface="Times New Roman" panose="02020603050405020304" pitchFamily="18" charset="0"/>
              </a:rPr>
              <a:t>Bhadangkar</a:t>
            </a:r>
            <a:r>
              <a:rPr lang="en-US" sz="1400" dirty="0">
                <a:solidFill>
                  <a:srgbClr val="000000"/>
                </a:solidFill>
                <a:effectLst/>
                <a:ea typeface="Calibri" panose="020F0502020204030204" pitchFamily="34" charset="0"/>
                <a:cs typeface="Times New Roman" panose="02020603050405020304" pitchFamily="18" charset="0"/>
              </a:rPr>
              <a:t>, J. D. Pujari, and R. </a:t>
            </a:r>
            <a:r>
              <a:rPr lang="en-US" sz="1400" dirty="0" err="1">
                <a:solidFill>
                  <a:srgbClr val="000000"/>
                </a:solidFill>
                <a:effectLst/>
                <a:ea typeface="Calibri" panose="020F0502020204030204" pitchFamily="34" charset="0"/>
                <a:cs typeface="Times New Roman" panose="02020603050405020304" pitchFamily="18" charset="0"/>
              </a:rPr>
              <a:t>Yakkundimath</a:t>
            </a:r>
            <a:r>
              <a:rPr lang="en-US" sz="1400" dirty="0">
                <a:solidFill>
                  <a:srgbClr val="000000"/>
                </a:solidFill>
                <a:effectLst/>
                <a:ea typeface="Calibri" panose="020F0502020204030204" pitchFamily="34" charset="0"/>
                <a:cs typeface="Times New Roman" panose="02020603050405020304" pitchFamily="18" charset="0"/>
              </a:rPr>
              <a:t>, “Comparison of </a:t>
            </a:r>
            <a:r>
              <a:rPr lang="en-US" sz="1400" dirty="0" err="1">
                <a:solidFill>
                  <a:srgbClr val="000000"/>
                </a:solidFill>
                <a:effectLst/>
                <a:ea typeface="Calibri" panose="020F0502020204030204" pitchFamily="34" charset="0"/>
                <a:cs typeface="Times New Roman" panose="02020603050405020304" pitchFamily="18" charset="0"/>
              </a:rPr>
              <a:t>tuplet</a:t>
            </a:r>
            <a:r>
              <a:rPr lang="en-US" sz="1400" dirty="0">
                <a:solidFill>
                  <a:srgbClr val="000000"/>
                </a:solidFill>
                <a:effectLst/>
                <a:ea typeface="Calibri" panose="020F0502020204030204" pitchFamily="34" charset="0"/>
                <a:cs typeface="Times New Roman" panose="02020603050405020304" pitchFamily="18" charset="0"/>
              </a:rPr>
              <a:t> of techniques for facial emotion detection,” </a:t>
            </a:r>
            <a:r>
              <a:rPr lang="en-US" sz="1400" i="1" dirty="0">
                <a:solidFill>
                  <a:srgbClr val="000000"/>
                </a:solidFill>
                <a:effectLst/>
                <a:ea typeface="Calibri" panose="020F0502020204030204" pitchFamily="34" charset="0"/>
                <a:cs typeface="Times New Roman" panose="02020603050405020304" pitchFamily="18" charset="0"/>
              </a:rPr>
              <a:t>Proc. 4th Int. Conf. IoT Soc. Mobile, Anal. Cloud, ISMAC 2020</a:t>
            </a:r>
            <a:r>
              <a:rPr lang="en-US" sz="1400" dirty="0">
                <a:solidFill>
                  <a:srgbClr val="000000"/>
                </a:solidFill>
                <a:effectLst/>
                <a:ea typeface="Calibri" panose="020F0502020204030204" pitchFamily="34" charset="0"/>
                <a:cs typeface="Times New Roman" panose="02020603050405020304" pitchFamily="18" charset="0"/>
              </a:rPr>
              <a:t>, pp. 725–730, 2020,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10.1109/I-SMAC49090.2020.9243439.</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[16]	M. Cui, J. Fang, and Y. Zhao, “Emotion recognition of human body’s posture in open environment,” </a:t>
            </a:r>
            <a:r>
              <a:rPr lang="en-US" sz="1400" i="1" dirty="0">
                <a:solidFill>
                  <a:srgbClr val="000000"/>
                </a:solidFill>
                <a:effectLst/>
                <a:ea typeface="Calibri" panose="020F0502020204030204" pitchFamily="34" charset="0"/>
                <a:cs typeface="Times New Roman" panose="02020603050405020304" pitchFamily="18" charset="0"/>
              </a:rPr>
              <a:t>Proc. 32nd Chinese Control </a:t>
            </a:r>
            <a:r>
              <a:rPr lang="en-US" sz="1400" i="1" dirty="0" err="1">
                <a:solidFill>
                  <a:srgbClr val="000000"/>
                </a:solidFill>
                <a:effectLst/>
                <a:ea typeface="Calibri" panose="020F0502020204030204" pitchFamily="34" charset="0"/>
                <a:cs typeface="Times New Roman" panose="02020603050405020304" pitchFamily="18" charset="0"/>
              </a:rPr>
              <a:t>Decis</a:t>
            </a:r>
            <a:r>
              <a:rPr lang="en-US" sz="1400" i="1" dirty="0">
                <a:solidFill>
                  <a:srgbClr val="000000"/>
                </a:solidFill>
                <a:effectLst/>
                <a:ea typeface="Calibri" panose="020F0502020204030204" pitchFamily="34" charset="0"/>
                <a:cs typeface="Times New Roman" panose="02020603050405020304" pitchFamily="18" charset="0"/>
              </a:rPr>
              <a:t>. Conf. CCDC 2020</a:t>
            </a:r>
            <a:r>
              <a:rPr lang="en-US" sz="1400" dirty="0">
                <a:solidFill>
                  <a:srgbClr val="000000"/>
                </a:solidFill>
                <a:effectLst/>
                <a:ea typeface="Calibri" panose="020F0502020204030204" pitchFamily="34" charset="0"/>
                <a:cs typeface="Times New Roman" panose="02020603050405020304" pitchFamily="18" charset="0"/>
              </a:rPr>
              <a:t>, pp. 3294–3299, 2020,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10.1109/CCDC49329.2020.9164551.</a:t>
            </a:r>
          </a:p>
          <a:p>
            <a:pPr marL="406400" marR="0" indent="-406400">
              <a:lnSpc>
                <a:spcPct val="115000"/>
              </a:lnSpc>
              <a:spcBef>
                <a:spcPts val="0"/>
              </a:spcBef>
              <a:spcAft>
                <a:spcPts val="1000"/>
              </a:spcAft>
            </a:pPr>
            <a:r>
              <a:rPr lang="en-US" sz="1400" dirty="0">
                <a:solidFill>
                  <a:srgbClr val="000000"/>
                </a:solidFill>
                <a:effectLst/>
                <a:ea typeface="Calibri" panose="020F0502020204030204" pitchFamily="34" charset="0"/>
                <a:cs typeface="Times New Roman" panose="02020603050405020304" pitchFamily="18" charset="0"/>
              </a:rPr>
              <a:t>[17]	M. Singh, B. B. Naib, and A. K. Goel, “Facial Emotion Detection using Action Units,” no. September, pp. 1037–1041, 2020, </a:t>
            </a:r>
            <a:r>
              <a:rPr lang="en-US" sz="1400" dirty="0" err="1">
                <a:solidFill>
                  <a:srgbClr val="000000"/>
                </a:solidFill>
                <a:effectLst/>
                <a:ea typeface="Calibri" panose="020F0502020204030204" pitchFamily="34" charset="0"/>
                <a:cs typeface="Times New Roman" panose="02020603050405020304" pitchFamily="18" charset="0"/>
              </a:rPr>
              <a:t>doi</a:t>
            </a:r>
            <a:r>
              <a:rPr lang="en-US" sz="1400" dirty="0">
                <a:solidFill>
                  <a:srgbClr val="000000"/>
                </a:solidFill>
                <a:effectLst/>
                <a:ea typeface="Calibri" panose="020F0502020204030204" pitchFamily="34" charset="0"/>
                <a:cs typeface="Times New Roman" panose="02020603050405020304" pitchFamily="18" charset="0"/>
              </a:rPr>
              <a:t>: 10.1109/icces48766.2020.9137919.</a:t>
            </a:r>
          </a:p>
          <a:p>
            <a:r>
              <a:rPr lang="en-US" sz="1400" dirty="0">
                <a:solidFill>
                  <a:srgbClr val="000000"/>
                </a:solidFill>
                <a:effectLst/>
                <a:ea typeface="Calibri" panose="020F0502020204030204" pitchFamily="34" charset="0"/>
              </a:rPr>
              <a:t>[18] N. Gomez, “Facial Emotion Recognition Using Machine Learning Algorithms,” no. October, 2013.</a:t>
            </a:r>
            <a:endParaRPr lang="en-US" sz="1400" dirty="0"/>
          </a:p>
        </p:txBody>
      </p:sp>
      <p:pic>
        <p:nvPicPr>
          <p:cNvPr id="3" name="Picture 2" descr="Graphical user interface, application&#10;&#10;Description automatically generated">
            <a:extLst>
              <a:ext uri="{FF2B5EF4-FFF2-40B4-BE49-F238E27FC236}">
                <a16:creationId xmlns:a16="http://schemas.microsoft.com/office/drawing/2014/main" id="{7F6BFFBD-78A2-4CFD-989A-94FFAF1ABC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4" name="TextBox 3">
            <a:extLst>
              <a:ext uri="{FF2B5EF4-FFF2-40B4-BE49-F238E27FC236}">
                <a16:creationId xmlns:a16="http://schemas.microsoft.com/office/drawing/2014/main" id="{8263380E-47A7-4E59-B272-A2A32D520A32}"/>
              </a:ext>
            </a:extLst>
          </p:cNvPr>
          <p:cNvSpPr txBox="1"/>
          <p:nvPr/>
        </p:nvSpPr>
        <p:spPr>
          <a:xfrm>
            <a:off x="4177342" y="6500660"/>
            <a:ext cx="3837316" cy="584775"/>
          </a:xfrm>
          <a:prstGeom prst="rect">
            <a:avLst/>
          </a:prstGeom>
          <a:noFill/>
        </p:spPr>
        <p:txBody>
          <a:bodyPr wrap="square" rtlCol="0">
            <a:spAutoFit/>
          </a:bodyPr>
          <a:lstStyle/>
          <a:p>
            <a:r>
              <a:rPr lang="en-US" sz="1400" b="1" dirty="0"/>
              <a:t>IT18227750  |   </a:t>
            </a:r>
            <a:r>
              <a:rPr lang="en-US" sz="1400" b="1" dirty="0" err="1"/>
              <a:t>Wandana</a:t>
            </a:r>
            <a:r>
              <a:rPr lang="en-US" sz="1400" b="1" dirty="0"/>
              <a:t> R.A.K.  |  </a:t>
            </a:r>
            <a:r>
              <a:rPr lang="en-US" sz="1400" b="1" i="0" dirty="0">
                <a:effectLst/>
              </a:rPr>
              <a:t>21_22-J 02</a:t>
            </a:r>
          </a:p>
          <a:p>
            <a:r>
              <a:rPr lang="en-US" dirty="0"/>
              <a:t>   </a:t>
            </a:r>
          </a:p>
        </p:txBody>
      </p:sp>
    </p:spTree>
    <p:extLst>
      <p:ext uri="{BB962C8B-B14F-4D97-AF65-F5344CB8AC3E}">
        <p14:creationId xmlns:p14="http://schemas.microsoft.com/office/powerpoint/2010/main" val="3266795056"/>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98F9D-2EF2-43CB-B0CA-749DE45370AD}"/>
              </a:ext>
            </a:extLst>
          </p:cNvPr>
          <p:cNvSpPr txBox="1">
            <a:spLocks/>
          </p:cNvSpPr>
          <p:nvPr/>
        </p:nvSpPr>
        <p:spPr>
          <a:xfrm>
            <a:off x="2491877" y="2856053"/>
            <a:ext cx="7208246"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IT17535090 | </a:t>
            </a:r>
            <a:r>
              <a:rPr lang="en-US" dirty="0" err="1"/>
              <a:t>Wedage</a:t>
            </a:r>
            <a:r>
              <a:rPr lang="en-US" dirty="0"/>
              <a:t> C.V</a:t>
            </a:r>
          </a:p>
        </p:txBody>
      </p:sp>
      <p:sp>
        <p:nvSpPr>
          <p:cNvPr id="6" name="Text Placeholder 5">
            <a:extLst>
              <a:ext uri="{FF2B5EF4-FFF2-40B4-BE49-F238E27FC236}">
                <a16:creationId xmlns:a16="http://schemas.microsoft.com/office/drawing/2014/main" id="{AAFA53AF-49A1-4DE2-B07B-A8F3F8F8AF2B}"/>
              </a:ext>
            </a:extLst>
          </p:cNvPr>
          <p:cNvSpPr txBox="1">
            <a:spLocks/>
          </p:cNvSpPr>
          <p:nvPr/>
        </p:nvSpPr>
        <p:spPr>
          <a:xfrm>
            <a:off x="914400" y="4495800"/>
            <a:ext cx="10363200" cy="1828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Suggest the user how to attract audience effectively by analyzing slides for accuracy of content and aesthetics</a:t>
            </a:r>
          </a:p>
        </p:txBody>
      </p:sp>
      <p:sp>
        <p:nvSpPr>
          <p:cNvPr id="8" name="TextBox 7">
            <a:extLst>
              <a:ext uri="{FF2B5EF4-FFF2-40B4-BE49-F238E27FC236}">
                <a16:creationId xmlns:a16="http://schemas.microsoft.com/office/drawing/2014/main" id="{139916A0-D14B-4BEC-A593-C09FCE09B07E}"/>
              </a:ext>
            </a:extLst>
          </p:cNvPr>
          <p:cNvSpPr txBox="1"/>
          <p:nvPr/>
        </p:nvSpPr>
        <p:spPr>
          <a:xfrm>
            <a:off x="4191000" y="3882280"/>
            <a:ext cx="3810000" cy="830997"/>
          </a:xfrm>
          <a:prstGeom prst="rect">
            <a:avLst/>
          </a:prstGeom>
          <a:noFill/>
        </p:spPr>
        <p:txBody>
          <a:bodyPr wrap="square" rtlCol="0">
            <a:spAutoFit/>
          </a:bodyPr>
          <a:lstStyle/>
          <a:p>
            <a:r>
              <a:rPr lang="en-US" sz="2400" b="0" i="0" dirty="0">
                <a:solidFill>
                  <a:schemeClr val="tx1">
                    <a:lumMod val="75000"/>
                    <a:lumOff val="25000"/>
                  </a:schemeClr>
                </a:solidFill>
                <a:effectLst/>
              </a:rPr>
              <a:t>Specializing in </a:t>
            </a:r>
            <a:r>
              <a:rPr lang="en-US" sz="2400" dirty="0">
                <a:solidFill>
                  <a:schemeClr val="tx1">
                    <a:lumMod val="75000"/>
                    <a:lumOff val="25000"/>
                  </a:schemeClr>
                </a:solidFill>
              </a:rPr>
              <a:t>Data Science</a:t>
            </a:r>
            <a:endParaRPr lang="en-US" sz="2400" b="0" i="0" dirty="0">
              <a:solidFill>
                <a:schemeClr val="tx1">
                  <a:lumMod val="75000"/>
                  <a:lumOff val="25000"/>
                </a:schemeClr>
              </a:solidFill>
              <a:effectLst/>
            </a:endParaRPr>
          </a:p>
          <a:p>
            <a:endParaRPr lang="en-US" sz="2400" dirty="0">
              <a:solidFill>
                <a:schemeClr val="tx1">
                  <a:lumMod val="75000"/>
                  <a:lumOff val="25000"/>
                </a:schemeClr>
              </a:solidFill>
            </a:endParaRPr>
          </a:p>
        </p:txBody>
      </p:sp>
      <p:pic>
        <p:nvPicPr>
          <p:cNvPr id="2" name="Picture 1">
            <a:extLst>
              <a:ext uri="{FF2B5EF4-FFF2-40B4-BE49-F238E27FC236}">
                <a16:creationId xmlns:a16="http://schemas.microsoft.com/office/drawing/2014/main" id="{C5F3AB8D-01F0-4F71-A2D6-7916098E7502}"/>
              </a:ext>
            </a:extLst>
          </p:cNvPr>
          <p:cNvPicPr>
            <a:picLocks noChangeAspect="1"/>
          </p:cNvPicPr>
          <p:nvPr/>
        </p:nvPicPr>
        <p:blipFill>
          <a:blip r:embed="rId2"/>
          <a:stretch>
            <a:fillRect/>
          </a:stretch>
        </p:blipFill>
        <p:spPr>
          <a:xfrm>
            <a:off x="8991600" y="346979"/>
            <a:ext cx="2743438" cy="251786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C650916B-3527-4C7E-ADB8-9C022BC6C9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54" y="-304800"/>
            <a:ext cx="1474560" cy="1474560"/>
          </a:xfrm>
          <a:prstGeom prst="rect">
            <a:avLst/>
          </a:prstGeom>
        </p:spPr>
      </p:pic>
      <p:sp>
        <p:nvSpPr>
          <p:cNvPr id="10" name="TextBox 9">
            <a:extLst>
              <a:ext uri="{FF2B5EF4-FFF2-40B4-BE49-F238E27FC236}">
                <a16:creationId xmlns:a16="http://schemas.microsoft.com/office/drawing/2014/main" id="{947DD736-CB31-446D-A878-5A43E9FD3EBF}"/>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2602872508"/>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D39868-24AC-40B2-9A21-8EE2CDE49B07}"/>
              </a:ext>
            </a:extLst>
          </p:cNvPr>
          <p:cNvSpPr/>
          <p:nvPr/>
        </p:nvSpPr>
        <p:spPr>
          <a:xfrm>
            <a:off x="762000" y="1733922"/>
            <a:ext cx="6400800" cy="3775201"/>
          </a:xfrm>
          <a:prstGeom prst="rect">
            <a:avLst/>
          </a:prstGeom>
        </p:spPr>
        <p:txBody>
          <a:bodyPr wrap="square">
            <a:spAutoFit/>
          </a:bodyPr>
          <a:lstStyle/>
          <a:p>
            <a:pPr marL="285750" marR="0" indent="-285750">
              <a:lnSpc>
                <a:spcPct val="115000"/>
              </a:lnSpc>
              <a:spcBef>
                <a:spcPts val="0"/>
              </a:spcBef>
              <a:spcAft>
                <a:spcPts val="1000"/>
              </a:spcAft>
              <a:buFont typeface="Wingdings" panose="05000000000000000000" pitchFamily="2" charset="2"/>
              <a:buChar char="§"/>
            </a:pPr>
            <a:r>
              <a:rPr lang="en-US" sz="2800" dirty="0">
                <a:ea typeface="Times New Roman" panose="02020603050405020304" pitchFamily="18" charset="0"/>
                <a:cs typeface="Iskoola Pota" panose="020B0502040204020203" pitchFamily="34" charset="0"/>
              </a:rPr>
              <a:t>Slides keep an audience's attention during a presentation to provide additional supporting.</a:t>
            </a:r>
          </a:p>
          <a:p>
            <a:pPr marR="0">
              <a:lnSpc>
                <a:spcPct val="115000"/>
              </a:lnSpc>
              <a:spcBef>
                <a:spcPts val="0"/>
              </a:spcBef>
              <a:spcAft>
                <a:spcPts val="1000"/>
              </a:spcAft>
            </a:pPr>
            <a:endParaRPr lang="en-US" sz="2800" dirty="0">
              <a:ea typeface="Times New Roman" panose="02020603050405020304" pitchFamily="18" charset="0"/>
              <a:cs typeface="Iskoola Pota" panose="020B0502040204020203" pitchFamily="34" charset="0"/>
            </a:endParaRPr>
          </a:p>
          <a:p>
            <a:pPr marL="285750" marR="0" indent="-285750">
              <a:lnSpc>
                <a:spcPct val="115000"/>
              </a:lnSpc>
              <a:spcBef>
                <a:spcPts val="0"/>
              </a:spcBef>
              <a:spcAft>
                <a:spcPts val="1000"/>
              </a:spcAft>
              <a:buFont typeface="Wingdings" panose="05000000000000000000" pitchFamily="2" charset="2"/>
              <a:buChar char="§"/>
            </a:pPr>
            <a:r>
              <a:rPr lang="en-US" sz="2800" dirty="0">
                <a:ea typeface="Times New Roman" panose="02020603050405020304" pitchFamily="18" charset="0"/>
                <a:cs typeface="Iskoola Pota" panose="020B0502040204020203" pitchFamily="34" charset="0"/>
              </a:rPr>
              <a:t> Checking the aesthetic quality of the slides and create textual error free quality slide. </a:t>
            </a:r>
          </a:p>
        </p:txBody>
      </p:sp>
      <p:sp>
        <p:nvSpPr>
          <p:cNvPr id="3" name="Rectangle 2">
            <a:extLst>
              <a:ext uri="{FF2B5EF4-FFF2-40B4-BE49-F238E27FC236}">
                <a16:creationId xmlns:a16="http://schemas.microsoft.com/office/drawing/2014/main" id="{F2C28FC4-8CFC-4A97-BF48-403528E441C4}"/>
              </a:ext>
            </a:extLst>
          </p:cNvPr>
          <p:cNvSpPr/>
          <p:nvPr/>
        </p:nvSpPr>
        <p:spPr>
          <a:xfrm>
            <a:off x="3810000" y="621394"/>
            <a:ext cx="3872983" cy="769441"/>
          </a:xfrm>
          <a:prstGeom prst="rect">
            <a:avLst/>
          </a:prstGeom>
        </p:spPr>
        <p:txBody>
          <a:bodyPr wrap="none">
            <a:spAutoFit/>
          </a:bodyPr>
          <a:lstStyle/>
          <a:p>
            <a:r>
              <a:rPr lang="en-GB" sz="4400" b="1" dirty="0"/>
              <a:t>BACKGROUND</a:t>
            </a:r>
            <a:endParaRPr lang="en-LK" sz="4400" b="1" dirty="0"/>
          </a:p>
        </p:txBody>
      </p:sp>
      <p:pic>
        <p:nvPicPr>
          <p:cNvPr id="5" name="Picture 4" descr="Logo&#10;&#10;Description automatically generated">
            <a:extLst>
              <a:ext uri="{FF2B5EF4-FFF2-40B4-BE49-F238E27FC236}">
                <a16:creationId xmlns:a16="http://schemas.microsoft.com/office/drawing/2014/main" id="{F5D169D2-58AE-4F61-BAB4-2FEA2F5093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69514"/>
            <a:ext cx="1473200" cy="1473200"/>
          </a:xfrm>
          <a:prstGeom prst="rect">
            <a:avLst/>
          </a:prstGeom>
        </p:spPr>
      </p:pic>
      <p:pic>
        <p:nvPicPr>
          <p:cNvPr id="6" name="Picture 5">
            <a:extLst>
              <a:ext uri="{FF2B5EF4-FFF2-40B4-BE49-F238E27FC236}">
                <a16:creationId xmlns:a16="http://schemas.microsoft.com/office/drawing/2014/main" id="{7ED697EB-7D36-4457-8EF0-83867DEBD556}"/>
              </a:ext>
            </a:extLst>
          </p:cNvPr>
          <p:cNvPicPr>
            <a:picLocks noChangeAspect="1"/>
          </p:cNvPicPr>
          <p:nvPr/>
        </p:nvPicPr>
        <p:blipFill>
          <a:blip r:embed="rId3"/>
          <a:stretch>
            <a:fillRect/>
          </a:stretch>
        </p:blipFill>
        <p:spPr>
          <a:xfrm>
            <a:off x="6781800" y="1928322"/>
            <a:ext cx="5202116" cy="346570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2F417413-EDCC-4D2B-BC1A-C9B1CC771B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8" name="TextBox 7">
            <a:extLst>
              <a:ext uri="{FF2B5EF4-FFF2-40B4-BE49-F238E27FC236}">
                <a16:creationId xmlns:a16="http://schemas.microsoft.com/office/drawing/2014/main" id="{2CB2710F-9F47-4976-917D-BBE41A1BF11D}"/>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19535164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79E92-85F6-4BCC-98CC-2A057C75FF57}"/>
              </a:ext>
            </a:extLst>
          </p:cNvPr>
          <p:cNvSpPr txBox="1"/>
          <p:nvPr/>
        </p:nvSpPr>
        <p:spPr>
          <a:xfrm>
            <a:off x="762000" y="1232725"/>
            <a:ext cx="4648200" cy="4154984"/>
          </a:xfrm>
          <a:prstGeom prst="rect">
            <a:avLst/>
          </a:prstGeom>
          <a:noFill/>
        </p:spPr>
        <p:txBody>
          <a:bodyPr wrap="square" rtlCol="0">
            <a:spAutoFit/>
          </a:bodyPr>
          <a:lstStyle/>
          <a:p>
            <a:r>
              <a:rPr lang="en-US" sz="4400" b="1" dirty="0">
                <a:latin typeface="Cambria" panose="02040503050406030204" pitchFamily="18" charset="0"/>
                <a:ea typeface="Cambria" panose="02040503050406030204" pitchFamily="18" charset="0"/>
              </a:rPr>
              <a:t>Is there a mechanism in place to evaluate presentation skills </a:t>
            </a:r>
          </a:p>
          <a:p>
            <a:r>
              <a:rPr lang="en-US" sz="4400" b="1" dirty="0">
                <a:latin typeface="Cambria" panose="02040503050406030204" pitchFamily="18" charset="0"/>
                <a:ea typeface="Cambria" panose="02040503050406030204" pitchFamily="18" charset="0"/>
              </a:rPr>
              <a:t>in advance?</a:t>
            </a:r>
          </a:p>
        </p:txBody>
      </p:sp>
      <p:pic>
        <p:nvPicPr>
          <p:cNvPr id="4" name="Picture 3" descr="A picture containing person, indoor, preparing, table&#10;&#10;Description automatically generated">
            <a:extLst>
              <a:ext uri="{FF2B5EF4-FFF2-40B4-BE49-F238E27FC236}">
                <a16:creationId xmlns:a16="http://schemas.microsoft.com/office/drawing/2014/main" id="{F7867A32-976F-4520-A4A2-CB6B54902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63231"/>
            <a:ext cx="5829300" cy="3893972"/>
          </a:xfrm>
          <a:prstGeom prst="rect">
            <a:avLst/>
          </a:prstGeom>
          <a:ln>
            <a:noFill/>
          </a:ln>
          <a:effectLst>
            <a:outerShdw blurRad="292100" dist="139700" dir="2700000" algn="tl" rotWithShape="0">
              <a:srgbClr val="333333">
                <a:alpha val="65000"/>
              </a:srgbClr>
            </a:outerShdw>
          </a:effectLst>
        </p:spPr>
      </p:pic>
      <p:pic>
        <p:nvPicPr>
          <p:cNvPr id="5" name="Picture 4" descr="Graphical user interface, application&#10;&#10;Description automatically generated">
            <a:extLst>
              <a:ext uri="{FF2B5EF4-FFF2-40B4-BE49-F238E27FC236}">
                <a16:creationId xmlns:a16="http://schemas.microsoft.com/office/drawing/2014/main" id="{4C9185EA-06EC-4C02-BA2E-F208B042A0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1393968750"/>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1ABC45-22F0-49BC-93F0-D1BCD8C8AD27}"/>
              </a:ext>
            </a:extLst>
          </p:cNvPr>
          <p:cNvSpPr/>
          <p:nvPr/>
        </p:nvSpPr>
        <p:spPr>
          <a:xfrm>
            <a:off x="685800" y="1985610"/>
            <a:ext cx="6206258" cy="3539430"/>
          </a:xfrm>
          <a:prstGeom prst="rect">
            <a:avLst/>
          </a:prstGeom>
        </p:spPr>
        <p:txBody>
          <a:bodyPr wrap="square">
            <a:spAutoFit/>
          </a:bodyPr>
          <a:lstStyle/>
          <a:p>
            <a:pPr marL="457200" indent="-457200" algn="l">
              <a:buFont typeface="Wingdings" panose="05000000000000000000" pitchFamily="2" charset="2"/>
              <a:buChar char="§"/>
            </a:pPr>
            <a:r>
              <a:rPr lang="en-US" sz="2800" b="0" i="0" dirty="0">
                <a:effectLst/>
              </a:rPr>
              <a:t>To create self-train web application to cater personal coach to check presentation slide quality by analyzing input pptx.</a:t>
            </a:r>
          </a:p>
          <a:p>
            <a:pPr marL="457200" indent="-457200" algn="l">
              <a:buFont typeface="Wingdings" panose="05000000000000000000" pitchFamily="2" charset="2"/>
              <a:buChar char="§"/>
            </a:pPr>
            <a:endParaRPr lang="en-US" sz="2800" b="0" i="0" dirty="0">
              <a:effectLst/>
            </a:endParaRPr>
          </a:p>
          <a:p>
            <a:pPr marL="457200" indent="-457200" algn="l">
              <a:buFont typeface="Wingdings" panose="05000000000000000000" pitchFamily="2" charset="2"/>
              <a:buChar char="§"/>
            </a:pPr>
            <a:r>
              <a:rPr lang="en-US" sz="2800" b="0" i="0" dirty="0">
                <a:effectLst/>
              </a:rPr>
              <a:t>Detect mistakes by Checking the accuracy of the content using grammar checker.</a:t>
            </a:r>
          </a:p>
        </p:txBody>
      </p:sp>
      <p:sp>
        <p:nvSpPr>
          <p:cNvPr id="3" name="Rectangle 2">
            <a:extLst>
              <a:ext uri="{FF2B5EF4-FFF2-40B4-BE49-F238E27FC236}">
                <a16:creationId xmlns:a16="http://schemas.microsoft.com/office/drawing/2014/main" id="{AFB8BEF3-EDA9-41EE-9912-F673CFAFB2E5}"/>
              </a:ext>
            </a:extLst>
          </p:cNvPr>
          <p:cNvSpPr/>
          <p:nvPr/>
        </p:nvSpPr>
        <p:spPr>
          <a:xfrm>
            <a:off x="3708263" y="869531"/>
            <a:ext cx="4775474"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QUESTION</a:t>
            </a:r>
          </a:p>
        </p:txBody>
      </p:sp>
      <p:pic>
        <p:nvPicPr>
          <p:cNvPr id="4" name="Picture 3" descr="Logo&#10;&#10;Description automatically generated">
            <a:extLst>
              <a:ext uri="{FF2B5EF4-FFF2-40B4-BE49-F238E27FC236}">
                <a16:creationId xmlns:a16="http://schemas.microsoft.com/office/drawing/2014/main" id="{9E56797E-2E81-445A-9798-1FAE51907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465831"/>
            <a:ext cx="1473200" cy="1473200"/>
          </a:xfrm>
          <a:prstGeom prst="rect">
            <a:avLst/>
          </a:prstGeom>
        </p:spPr>
      </p:pic>
      <p:pic>
        <p:nvPicPr>
          <p:cNvPr id="5" name="Picture 4">
            <a:extLst>
              <a:ext uri="{FF2B5EF4-FFF2-40B4-BE49-F238E27FC236}">
                <a16:creationId xmlns:a16="http://schemas.microsoft.com/office/drawing/2014/main" id="{73A7FC3F-3BC1-4D3C-9AFD-7456C13FE1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061" b="8889"/>
          <a:stretch/>
        </p:blipFill>
        <p:spPr>
          <a:xfrm>
            <a:off x="6892058" y="2141666"/>
            <a:ext cx="4775474" cy="3227317"/>
          </a:xfrm>
          <a:prstGeom prst="rect">
            <a:avLst/>
          </a:prstGeom>
          <a:ln>
            <a:noFill/>
          </a:ln>
          <a:effectLst>
            <a:outerShdw blurRad="292100" dist="139700" dir="2700000" algn="tl" rotWithShape="0">
              <a:srgbClr val="333333">
                <a:alpha val="65000"/>
              </a:srgbClr>
            </a:outerShdw>
          </a:effectLst>
        </p:spPr>
      </p:pic>
      <p:pic>
        <p:nvPicPr>
          <p:cNvPr id="6" name="Picture 5" descr="Graphical user interface, application&#10;&#10;Description automatically generated">
            <a:extLst>
              <a:ext uri="{FF2B5EF4-FFF2-40B4-BE49-F238E27FC236}">
                <a16:creationId xmlns:a16="http://schemas.microsoft.com/office/drawing/2014/main" id="{D958B464-AC32-4DF0-9554-386B6406AB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69662F2A-C3FC-4E29-A6B6-12D881CDC025}"/>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213464250"/>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450B64-38B2-4C47-8793-F6907C562DFB}"/>
              </a:ext>
            </a:extLst>
          </p:cNvPr>
          <p:cNvSpPr/>
          <p:nvPr/>
        </p:nvSpPr>
        <p:spPr>
          <a:xfrm>
            <a:off x="685800" y="2120449"/>
            <a:ext cx="10439400" cy="2677656"/>
          </a:xfrm>
          <a:prstGeom prst="rect">
            <a:avLst/>
          </a:prstGeom>
        </p:spPr>
        <p:txBody>
          <a:bodyPr wrap="square">
            <a:spAutoFit/>
          </a:bodyPr>
          <a:lstStyle/>
          <a:p>
            <a:pPr marL="457200" indent="-457200" algn="just">
              <a:buFont typeface="Wingdings" panose="05000000000000000000" pitchFamily="2" charset="2"/>
              <a:buChar char="§"/>
            </a:pPr>
            <a:r>
              <a:rPr lang="en-US" sz="2800" dirty="0"/>
              <a:t>Do the proofreading and check the presentation slides accuracy.</a:t>
            </a:r>
          </a:p>
          <a:p>
            <a:pPr marL="457200" indent="-457200" algn="just">
              <a:buFont typeface="Wingdings" panose="05000000000000000000" pitchFamily="2" charset="2"/>
              <a:buChar char="§"/>
            </a:pPr>
            <a:endParaRPr lang="en-US" sz="2800" dirty="0"/>
          </a:p>
          <a:p>
            <a:pPr marL="457200" indent="-457200" algn="just">
              <a:buFont typeface="Wingdings" panose="05000000000000000000" pitchFamily="2" charset="2"/>
              <a:buChar char="§"/>
            </a:pPr>
            <a:r>
              <a:rPr lang="en-US" sz="2800" dirty="0"/>
              <a:t>Aesthetic-aware slides to image synthesis.</a:t>
            </a:r>
          </a:p>
          <a:p>
            <a:pPr algn="just"/>
            <a:endParaRPr lang="en-US" sz="2800" dirty="0"/>
          </a:p>
          <a:p>
            <a:pPr marL="457200" indent="-457200" algn="just">
              <a:buFont typeface="Wingdings" panose="05000000000000000000" pitchFamily="2" charset="2"/>
              <a:buChar char="§"/>
            </a:pPr>
            <a:r>
              <a:rPr lang="en-US" sz="2800" dirty="0"/>
              <a:t>As optional check the relevancy of the presentation topic with the content of the slides.</a:t>
            </a:r>
          </a:p>
        </p:txBody>
      </p:sp>
      <p:sp>
        <p:nvSpPr>
          <p:cNvPr id="3" name="Rectangle 2">
            <a:extLst>
              <a:ext uri="{FF2B5EF4-FFF2-40B4-BE49-F238E27FC236}">
                <a16:creationId xmlns:a16="http://schemas.microsoft.com/office/drawing/2014/main" id="{88C088A3-CD23-4B9E-9F82-B2EF1DBDB6F2}"/>
              </a:ext>
            </a:extLst>
          </p:cNvPr>
          <p:cNvSpPr/>
          <p:nvPr/>
        </p:nvSpPr>
        <p:spPr>
          <a:xfrm>
            <a:off x="4724310" y="685800"/>
            <a:ext cx="2743380"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OBJECTIVES</a:t>
            </a:r>
            <a:endParaRPr lang="en-LK" sz="3600" b="1" dirty="0">
              <a:latin typeface="Cambria" panose="02040503050406030204" pitchFamily="18" charset="0"/>
              <a:ea typeface="Cambria" panose="02040503050406030204" pitchFamily="18" charset="0"/>
            </a:endParaRPr>
          </a:p>
        </p:txBody>
      </p:sp>
      <p:pic>
        <p:nvPicPr>
          <p:cNvPr id="4" name="Picture 3" descr="Logo&#10;&#10;Description automatically generated">
            <a:extLst>
              <a:ext uri="{FF2B5EF4-FFF2-40B4-BE49-F238E27FC236}">
                <a16:creationId xmlns:a16="http://schemas.microsoft.com/office/drawing/2014/main" id="{0DF03276-2FD1-4B19-8EC7-8A5B2E090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272365"/>
            <a:ext cx="1473200" cy="1473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7C80B88-5EAD-468D-98CD-9521A053F5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C2E34580-CD89-4851-9378-773A6618BD85}"/>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3340070043"/>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A22CDA-624E-44E7-8AB1-EC41AC5D0027}"/>
              </a:ext>
            </a:extLst>
          </p:cNvPr>
          <p:cNvSpPr/>
          <p:nvPr/>
        </p:nvSpPr>
        <p:spPr>
          <a:xfrm>
            <a:off x="228600" y="2133600"/>
            <a:ext cx="3431260" cy="646331"/>
          </a:xfrm>
          <a:prstGeom prst="rect">
            <a:avLst/>
          </a:prstGeom>
        </p:spPr>
        <p:txBody>
          <a:bodyPr wrap="none">
            <a:spAutoFit/>
          </a:bodyPr>
          <a:lstStyle/>
          <a:p>
            <a:r>
              <a:rPr lang="en-US" sz="3600" b="1" dirty="0">
                <a:latin typeface="Cambria" panose="02040503050406030204" pitchFamily="18" charset="0"/>
                <a:ea typeface="Cambria" panose="02040503050406030204" pitchFamily="18" charset="0"/>
              </a:rPr>
              <a:t>RESEARCH GAP</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00D3C8AE-F670-4FFB-9866-250384C7B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362200"/>
            <a:ext cx="1473200" cy="1473200"/>
          </a:xfrm>
          <a:prstGeom prst="rect">
            <a:avLst/>
          </a:prstGeom>
        </p:spPr>
      </p:pic>
      <p:pic>
        <p:nvPicPr>
          <p:cNvPr id="4" name="Picture 3" descr="Table&#10;&#10;Description automatically generated">
            <a:extLst>
              <a:ext uri="{FF2B5EF4-FFF2-40B4-BE49-F238E27FC236}">
                <a16:creationId xmlns:a16="http://schemas.microsoft.com/office/drawing/2014/main" id="{0F61F135-1F9E-41C0-A3A6-D680D3F872EE}"/>
              </a:ext>
            </a:extLst>
          </p:cNvPr>
          <p:cNvPicPr>
            <a:picLocks noChangeAspect="1"/>
          </p:cNvPicPr>
          <p:nvPr/>
        </p:nvPicPr>
        <p:blipFill rotWithShape="1">
          <a:blip r:embed="rId3">
            <a:extLst>
              <a:ext uri="{28A0092B-C50C-407E-A947-70E740481C1C}">
                <a14:useLocalDpi xmlns:a14="http://schemas.microsoft.com/office/drawing/2010/main" val="0"/>
              </a:ext>
            </a:extLst>
          </a:blip>
          <a:srcRect l="5294" t="1449" r="6471"/>
          <a:stretch/>
        </p:blipFill>
        <p:spPr>
          <a:xfrm>
            <a:off x="3962400" y="105179"/>
            <a:ext cx="6429314" cy="652422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C85A65C6-E3AA-4D23-8F58-3A1B2E3FCD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6" name="TextBox 5">
            <a:extLst>
              <a:ext uri="{FF2B5EF4-FFF2-40B4-BE49-F238E27FC236}">
                <a16:creationId xmlns:a16="http://schemas.microsoft.com/office/drawing/2014/main" id="{AD26B4B6-69A1-4885-9F38-F5EEF0C25D8F}"/>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2142042516"/>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953B3CE-E57E-404B-A612-CEC54F7CBA5A}"/>
              </a:ext>
            </a:extLst>
          </p:cNvPr>
          <p:cNvSpPr>
            <a:spLocks noGrp="1"/>
          </p:cNvSpPr>
          <p:nvPr>
            <p:ph type="ctrTitle"/>
          </p:nvPr>
        </p:nvSpPr>
        <p:spPr>
          <a:xfrm>
            <a:off x="2324099" y="3429000"/>
            <a:ext cx="7543800" cy="784225"/>
          </a:xfrm>
        </p:spPr>
        <p:txBody>
          <a:bodyPr/>
          <a:lstStyle/>
          <a:p>
            <a:r>
              <a:rPr lang="en-US" sz="4400" b="1" dirty="0"/>
              <a:t>RESEARCH METHODOLOGY</a:t>
            </a:r>
            <a:endParaRPr lang="en-LK" sz="4400" b="1" dirty="0"/>
          </a:p>
        </p:txBody>
      </p:sp>
      <p:pic>
        <p:nvPicPr>
          <p:cNvPr id="8" name="Picture 7" descr="Logo&#10;&#10;Description automatically generated">
            <a:extLst>
              <a:ext uri="{FF2B5EF4-FFF2-40B4-BE49-F238E27FC236}">
                <a16:creationId xmlns:a16="http://schemas.microsoft.com/office/drawing/2014/main" id="{8FA32C03-2907-4BC7-9ABE-DDF702D332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2074" y="2024847"/>
            <a:ext cx="5787851" cy="109935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DFAA0E92-15A5-47B8-AD7F-112EBA6DB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0" name="TextBox 9">
            <a:extLst>
              <a:ext uri="{FF2B5EF4-FFF2-40B4-BE49-F238E27FC236}">
                <a16:creationId xmlns:a16="http://schemas.microsoft.com/office/drawing/2014/main" id="{EB7CB89A-596F-4FD5-BA9F-DD552C39D1C0}"/>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522525969"/>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0AF6AF-5AE3-474E-AE1B-8D64C3E94789}"/>
              </a:ext>
            </a:extLst>
          </p:cNvPr>
          <p:cNvSpPr/>
          <p:nvPr/>
        </p:nvSpPr>
        <p:spPr>
          <a:xfrm>
            <a:off x="4070605" y="228600"/>
            <a:ext cx="4050789"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SYSTEM DIAGRAM</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7598DA79-6886-4ED9-B3D7-F3244F506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84835"/>
            <a:ext cx="1473200" cy="14732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3023538-69A8-4CBA-B918-1464AC7DE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990600"/>
            <a:ext cx="10668000" cy="535226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6AF03B5C-7AB5-4DE0-9289-43524F75A9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9" name="TextBox 8">
            <a:extLst>
              <a:ext uri="{FF2B5EF4-FFF2-40B4-BE49-F238E27FC236}">
                <a16:creationId xmlns:a16="http://schemas.microsoft.com/office/drawing/2014/main" id="{B9AC0832-0A83-48B2-9ADB-D0B1A5D69F89}"/>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162964884"/>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4C5030-93B7-4D1F-BD0A-C80AE01C672D}"/>
              </a:ext>
            </a:extLst>
          </p:cNvPr>
          <p:cNvSpPr/>
          <p:nvPr/>
        </p:nvSpPr>
        <p:spPr>
          <a:xfrm>
            <a:off x="3365476" y="533400"/>
            <a:ext cx="5461047"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TOOLS &amp; TECHNOLOGIES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38E1FFBC-BACA-41F5-85ED-0A3DDB3FB3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19965"/>
            <a:ext cx="1473200" cy="1473200"/>
          </a:xfrm>
          <a:prstGeom prst="rect">
            <a:avLst/>
          </a:prstGeom>
        </p:spPr>
      </p:pic>
      <p:pic>
        <p:nvPicPr>
          <p:cNvPr id="4" name="Picture 3" descr="Icon&#10;&#10;Description automatically generated">
            <a:extLst>
              <a:ext uri="{FF2B5EF4-FFF2-40B4-BE49-F238E27FC236}">
                <a16:creationId xmlns:a16="http://schemas.microsoft.com/office/drawing/2014/main" id="{FD2BAC4F-E686-4CC6-8930-E6D53C2DBE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2477" y="1810498"/>
            <a:ext cx="3787044" cy="1098243"/>
          </a:xfrm>
          <a:prstGeom prst="rect">
            <a:avLst/>
          </a:prstGeom>
        </p:spPr>
      </p:pic>
      <p:pic>
        <p:nvPicPr>
          <p:cNvPr id="5" name="Picture 4" descr="Logo&#10;&#10;Description automatically generated">
            <a:extLst>
              <a:ext uri="{FF2B5EF4-FFF2-40B4-BE49-F238E27FC236}">
                <a16:creationId xmlns:a16="http://schemas.microsoft.com/office/drawing/2014/main" id="{7081063C-0146-4AFE-B0F9-D34787256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22" y="3189270"/>
            <a:ext cx="3339578" cy="1483505"/>
          </a:xfrm>
          <a:prstGeom prst="rect">
            <a:avLst/>
          </a:prstGeom>
        </p:spPr>
      </p:pic>
      <p:pic>
        <p:nvPicPr>
          <p:cNvPr id="6" name="Picture 5" descr="A picture containing text, tool&#10;&#10;Description automatically generated">
            <a:extLst>
              <a:ext uri="{FF2B5EF4-FFF2-40B4-BE49-F238E27FC236}">
                <a16:creationId xmlns:a16="http://schemas.microsoft.com/office/drawing/2014/main" id="{59154A29-535F-4A19-931B-8C4319C05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9521" y="2826091"/>
            <a:ext cx="3540840" cy="1846684"/>
          </a:xfrm>
          <a:prstGeom prst="rect">
            <a:avLst/>
          </a:prstGeom>
        </p:spPr>
      </p:pic>
      <p:pic>
        <p:nvPicPr>
          <p:cNvPr id="7" name="Picture 6" descr="Logo&#10;&#10;Description automatically generated">
            <a:extLst>
              <a:ext uri="{FF2B5EF4-FFF2-40B4-BE49-F238E27FC236}">
                <a16:creationId xmlns:a16="http://schemas.microsoft.com/office/drawing/2014/main" id="{698A695A-B2D9-4791-8CDA-0AEF94F544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3000" y="4267200"/>
            <a:ext cx="2080303" cy="173358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CAD78226-4FFC-4AFF-A831-96A76CF5A7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9" name="TextBox 8">
            <a:extLst>
              <a:ext uri="{FF2B5EF4-FFF2-40B4-BE49-F238E27FC236}">
                <a16:creationId xmlns:a16="http://schemas.microsoft.com/office/drawing/2014/main" id="{81BDB6E6-C3FB-47D0-83EF-10A9F3A611A5}"/>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3788943678"/>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47F4E-7412-45F6-8A3E-5B8E913AA0DE}"/>
              </a:ext>
            </a:extLst>
          </p:cNvPr>
          <p:cNvSpPr/>
          <p:nvPr/>
        </p:nvSpPr>
        <p:spPr>
          <a:xfrm>
            <a:off x="1066800" y="902512"/>
            <a:ext cx="4395819" cy="461665"/>
          </a:xfrm>
          <a:prstGeom prst="rect">
            <a:avLst/>
          </a:prstGeom>
        </p:spPr>
        <p:txBody>
          <a:bodyPr wrap="none">
            <a:spAutoFit/>
          </a:bodyPr>
          <a:lstStyle/>
          <a:p>
            <a:r>
              <a:rPr lang="en-LK" sz="2400" b="1" dirty="0">
                <a:solidFill>
                  <a:schemeClr val="accent1">
                    <a:lumMod val="75000"/>
                  </a:schemeClr>
                </a:solidFill>
              </a:rPr>
              <a:t>FUNCTIONAL REQUIREMENTS</a:t>
            </a:r>
            <a:endParaRPr lang="en-LK" b="1" dirty="0">
              <a:solidFill>
                <a:schemeClr val="accent1">
                  <a:lumMod val="75000"/>
                </a:schemeClr>
              </a:solidFill>
            </a:endParaRPr>
          </a:p>
        </p:txBody>
      </p:sp>
      <p:sp>
        <p:nvSpPr>
          <p:cNvPr id="9" name="Rectangle 8">
            <a:extLst>
              <a:ext uri="{FF2B5EF4-FFF2-40B4-BE49-F238E27FC236}">
                <a16:creationId xmlns:a16="http://schemas.microsoft.com/office/drawing/2014/main" id="{47AB7BDB-0C06-4732-9AFE-02322110A00D}"/>
              </a:ext>
            </a:extLst>
          </p:cNvPr>
          <p:cNvSpPr/>
          <p:nvPr/>
        </p:nvSpPr>
        <p:spPr>
          <a:xfrm>
            <a:off x="6968306" y="902512"/>
            <a:ext cx="5131598" cy="461665"/>
          </a:xfrm>
          <a:prstGeom prst="rect">
            <a:avLst/>
          </a:prstGeom>
        </p:spPr>
        <p:txBody>
          <a:bodyPr wrap="none">
            <a:spAutoFit/>
          </a:bodyPr>
          <a:lstStyle/>
          <a:p>
            <a:r>
              <a:rPr lang="en-LK" sz="2400" b="1" dirty="0">
                <a:solidFill>
                  <a:schemeClr val="accent1">
                    <a:lumMod val="75000"/>
                  </a:schemeClr>
                </a:solidFill>
              </a:rPr>
              <a:t>NON-FUNCTIONAL REQUIREMENTS</a:t>
            </a:r>
            <a:endParaRPr lang="en-LK" b="1" dirty="0">
              <a:solidFill>
                <a:schemeClr val="accent1">
                  <a:lumMod val="75000"/>
                </a:schemeClr>
              </a:solidFill>
            </a:endParaRPr>
          </a:p>
        </p:txBody>
      </p:sp>
      <p:sp>
        <p:nvSpPr>
          <p:cNvPr id="10" name="Rectangle 9">
            <a:extLst>
              <a:ext uri="{FF2B5EF4-FFF2-40B4-BE49-F238E27FC236}">
                <a16:creationId xmlns:a16="http://schemas.microsoft.com/office/drawing/2014/main" id="{47706738-4F3C-4596-AC46-A36E80B4E655}"/>
              </a:ext>
            </a:extLst>
          </p:cNvPr>
          <p:cNvSpPr/>
          <p:nvPr/>
        </p:nvSpPr>
        <p:spPr>
          <a:xfrm>
            <a:off x="609600" y="2002417"/>
            <a:ext cx="5598544" cy="2343590"/>
          </a:xfrm>
          <a:prstGeom prst="rect">
            <a:avLst/>
          </a:prstGeom>
        </p:spPr>
        <p:txBody>
          <a:bodyPr wrap="square">
            <a:spAutoFit/>
          </a:bodyPr>
          <a:lstStyle/>
          <a:p>
            <a:pPr marL="342900" lvl="0" indent="-342900" fontAlgn="base">
              <a:lnSpc>
                <a:spcPct val="150000"/>
              </a:lnSpc>
              <a:buFont typeface="Wingdings" pitchFamily="2" charset="2"/>
              <a:buChar char="ü"/>
            </a:pPr>
            <a:r>
              <a:rPr lang="en-US" sz="2000" dirty="0">
                <a:ea typeface="Times New Roman" panose="02020603050405020304" pitchFamily="18" charset="0"/>
                <a:cs typeface="Times New Roman" panose="02020603050405020304" pitchFamily="18" charset="0"/>
              </a:rPr>
              <a:t>Obtain a presentation slide to get aesthetic analysis. </a:t>
            </a:r>
          </a:p>
          <a:p>
            <a:pPr marL="342900" lvl="0" indent="-342900" fontAlgn="base">
              <a:lnSpc>
                <a:spcPct val="150000"/>
              </a:lnSpc>
              <a:buFont typeface="Wingdings" pitchFamily="2" charset="2"/>
              <a:buChar char="ü"/>
            </a:pPr>
            <a:endParaRPr lang="en-LK" sz="2000" dirty="0">
              <a:ea typeface="Calibri" panose="020F0502020204030204" pitchFamily="34" charset="0"/>
              <a:cs typeface="Times New Roman" panose="02020603050405020304" pitchFamily="18" charset="0"/>
            </a:endParaRPr>
          </a:p>
          <a:p>
            <a:pPr marL="342900" lvl="0" indent="-342900" fontAlgn="base">
              <a:lnSpc>
                <a:spcPct val="150000"/>
              </a:lnSpc>
              <a:buFont typeface="Wingdings" pitchFamily="2" charset="2"/>
              <a:buChar char="ü"/>
            </a:pPr>
            <a:r>
              <a:rPr lang="en-US" sz="2000" dirty="0">
                <a:ea typeface="Times New Roman" panose="02020603050405020304" pitchFamily="18" charset="0"/>
                <a:cs typeface="Times New Roman" panose="02020603050405020304" pitchFamily="18" charset="0"/>
              </a:rPr>
              <a:t>Received final feedback (output) for the uploaded presentation and slides. </a:t>
            </a:r>
            <a:endParaRPr lang="en-LK" sz="2000" dirty="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8B4BD4DF-1CFA-4D8B-8017-AE5C0FBFDDD1}"/>
              </a:ext>
            </a:extLst>
          </p:cNvPr>
          <p:cNvSpPr/>
          <p:nvPr/>
        </p:nvSpPr>
        <p:spPr>
          <a:xfrm>
            <a:off x="7084696" y="2002417"/>
            <a:ext cx="2281522" cy="496931"/>
          </a:xfrm>
          <a:prstGeom prst="rect">
            <a:avLst/>
          </a:prstGeom>
        </p:spPr>
        <p:txBody>
          <a:bodyPr wrap="none">
            <a:spAutoFit/>
          </a:bodyPr>
          <a:lstStyle/>
          <a:p>
            <a:pPr marL="571500" indent="-342900" algn="just" fontAlgn="base">
              <a:lnSpc>
                <a:spcPct val="150000"/>
              </a:lnSpc>
              <a:buFont typeface="Wingdings" pitchFamily="2" charset="2"/>
              <a:buChar char="ü"/>
            </a:pPr>
            <a:r>
              <a:rPr lang="en-US" sz="2000" dirty="0">
                <a:ea typeface="Times New Roman" panose="02020603050405020304" pitchFamily="18" charset="0"/>
              </a:rPr>
              <a:t>Performance  </a:t>
            </a:r>
            <a:endParaRPr lang="en-LK" sz="2000" dirty="0">
              <a:ea typeface="Times New Roman" panose="02020603050405020304" pitchFamily="18" charset="0"/>
            </a:endParaRPr>
          </a:p>
        </p:txBody>
      </p:sp>
      <p:sp>
        <p:nvSpPr>
          <p:cNvPr id="12" name="Rectangle 11">
            <a:extLst>
              <a:ext uri="{FF2B5EF4-FFF2-40B4-BE49-F238E27FC236}">
                <a16:creationId xmlns:a16="http://schemas.microsoft.com/office/drawing/2014/main" id="{8FEE5894-D3B1-436E-AB3B-7D66BDBEF913}"/>
              </a:ext>
            </a:extLst>
          </p:cNvPr>
          <p:cNvSpPr/>
          <p:nvPr/>
        </p:nvSpPr>
        <p:spPr>
          <a:xfrm>
            <a:off x="7313482" y="2834002"/>
            <a:ext cx="2168607"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Correctness    </a:t>
            </a:r>
            <a:r>
              <a:rPr lang="en-LK" sz="2000" dirty="0"/>
              <a:t> </a:t>
            </a:r>
          </a:p>
        </p:txBody>
      </p:sp>
      <p:sp>
        <p:nvSpPr>
          <p:cNvPr id="13" name="Rectangle 12">
            <a:extLst>
              <a:ext uri="{FF2B5EF4-FFF2-40B4-BE49-F238E27FC236}">
                <a16:creationId xmlns:a16="http://schemas.microsoft.com/office/drawing/2014/main" id="{3EEDEE1C-A658-49C2-A22F-D2CFC304724A}"/>
              </a:ext>
            </a:extLst>
          </p:cNvPr>
          <p:cNvSpPr/>
          <p:nvPr/>
        </p:nvSpPr>
        <p:spPr>
          <a:xfrm>
            <a:off x="7315200" y="3675697"/>
            <a:ext cx="1928861" cy="400110"/>
          </a:xfrm>
          <a:prstGeom prst="rect">
            <a:avLst/>
          </a:prstGeom>
        </p:spPr>
        <p:txBody>
          <a:bodyPr wrap="none">
            <a:spAutoFit/>
          </a:bodyPr>
          <a:lstStyle/>
          <a:p>
            <a:pPr marL="285750" indent="-285750">
              <a:buFont typeface="Wingdings" pitchFamily="2" charset="2"/>
              <a:buChar char="ü"/>
            </a:pPr>
            <a:r>
              <a:rPr lang="en-US" sz="2000" dirty="0">
                <a:ea typeface="Times New Roman" panose="02020603050405020304" pitchFamily="18" charset="0"/>
              </a:rPr>
              <a:t> Availability  </a:t>
            </a:r>
            <a:r>
              <a:rPr lang="en-LK" sz="2000" dirty="0"/>
              <a:t> </a:t>
            </a:r>
          </a:p>
        </p:txBody>
      </p:sp>
      <p:pic>
        <p:nvPicPr>
          <p:cNvPr id="15" name="Picture 14" descr="Logo&#10;&#10;Description automatically generated">
            <a:extLst>
              <a:ext uri="{FF2B5EF4-FFF2-40B4-BE49-F238E27FC236}">
                <a16:creationId xmlns:a16="http://schemas.microsoft.com/office/drawing/2014/main" id="{A6914C65-1A67-47E2-871E-C05B08ED4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0" y="373994"/>
            <a:ext cx="1473200" cy="1473200"/>
          </a:xfrm>
          <a:prstGeom prst="rect">
            <a:avLst/>
          </a:prstGeom>
        </p:spPr>
      </p:pic>
      <p:pic>
        <p:nvPicPr>
          <p:cNvPr id="16" name="Picture 15" descr="Logo&#10;&#10;Description automatically generated">
            <a:extLst>
              <a:ext uri="{FF2B5EF4-FFF2-40B4-BE49-F238E27FC236}">
                <a16:creationId xmlns:a16="http://schemas.microsoft.com/office/drawing/2014/main" id="{1D067C09-7914-4F7B-9561-C8C029C10E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175" y="373994"/>
            <a:ext cx="1473200" cy="1473200"/>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AAD56AF1-B051-4259-B8DB-DA30A62AA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18" name="TextBox 17">
            <a:extLst>
              <a:ext uri="{FF2B5EF4-FFF2-40B4-BE49-F238E27FC236}">
                <a16:creationId xmlns:a16="http://schemas.microsoft.com/office/drawing/2014/main" id="{918E22FF-D247-492E-A873-87A0CCEB5AC3}"/>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2390491368"/>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F5EE89-5902-4D4D-8FA7-93B57E0F84AF}"/>
              </a:ext>
            </a:extLst>
          </p:cNvPr>
          <p:cNvSpPr/>
          <p:nvPr/>
        </p:nvSpPr>
        <p:spPr>
          <a:xfrm>
            <a:off x="3033879" y="202096"/>
            <a:ext cx="6124241"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WORK BREAKDOWN CHART</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D2C093DB-3A72-40D0-81BC-C4A3858D6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211339"/>
            <a:ext cx="1473200" cy="1473200"/>
          </a:xfrm>
          <a:prstGeom prst="rect">
            <a:avLst/>
          </a:prstGeom>
        </p:spPr>
      </p:pic>
      <p:pic>
        <p:nvPicPr>
          <p:cNvPr id="6" name="Picture 5" descr="Diagram&#10;&#10;Description automatically generated">
            <a:extLst>
              <a:ext uri="{FF2B5EF4-FFF2-40B4-BE49-F238E27FC236}">
                <a16:creationId xmlns:a16="http://schemas.microsoft.com/office/drawing/2014/main" id="{8EA9CDD3-6773-417A-869E-C80086C61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192" y="990600"/>
            <a:ext cx="8873616" cy="509517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F4A1C469-135C-4715-8E27-865D9BCA82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8" name="TextBox 7">
            <a:extLst>
              <a:ext uri="{FF2B5EF4-FFF2-40B4-BE49-F238E27FC236}">
                <a16:creationId xmlns:a16="http://schemas.microsoft.com/office/drawing/2014/main" id="{90125154-9D69-4917-8D37-10459535550A}"/>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259723596"/>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D2FF7-466A-40DA-AE66-1ECEB89E62C5}"/>
              </a:ext>
            </a:extLst>
          </p:cNvPr>
          <p:cNvSpPr/>
          <p:nvPr/>
        </p:nvSpPr>
        <p:spPr>
          <a:xfrm>
            <a:off x="4629893" y="261034"/>
            <a:ext cx="2932213"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REFERENCES</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CC8B9B75-1F52-449E-B144-5C9CA06D2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152401"/>
            <a:ext cx="1473200" cy="1473200"/>
          </a:xfrm>
          <a:prstGeom prst="rect">
            <a:avLst/>
          </a:prstGeom>
        </p:spPr>
      </p:pic>
      <p:sp>
        <p:nvSpPr>
          <p:cNvPr id="6" name="TextBox 5">
            <a:extLst>
              <a:ext uri="{FF2B5EF4-FFF2-40B4-BE49-F238E27FC236}">
                <a16:creationId xmlns:a16="http://schemas.microsoft.com/office/drawing/2014/main" id="{9193B5C5-13E2-4344-94C7-644A489417CC}"/>
              </a:ext>
            </a:extLst>
          </p:cNvPr>
          <p:cNvSpPr txBox="1"/>
          <p:nvPr/>
        </p:nvSpPr>
        <p:spPr>
          <a:xfrm>
            <a:off x="952500" y="1066800"/>
            <a:ext cx="10287000" cy="6308074"/>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 Deng, Y.; Loy, C.C.; Tang, X. Image aesthetic assessment: An experimental survey. IEEE Signal     Process. Mag. 2017, 34, 80–106. [</a:t>
            </a:r>
            <a:r>
              <a:rPr lang="en-US" sz="1400" dirty="0" err="1">
                <a:effectLst/>
                <a:ea typeface="Times New Roman" panose="02020603050405020304" pitchFamily="18" charset="0"/>
                <a:cs typeface="Iskoola Pota" panose="020B0502040204020203" pitchFamily="34" charset="0"/>
              </a:rPr>
              <a:t>CrossRef</a:t>
            </a:r>
            <a:r>
              <a:rPr lang="en-US" sz="1400" dirty="0">
                <a:effectLst/>
                <a:ea typeface="Times New Roman" panose="02020603050405020304" pitchFamily="18" charset="0"/>
                <a:cs typeface="Iskoola Pota" panose="020B0502040204020203" pitchFamily="34" charset="0"/>
              </a:rPr>
              <a:t>]</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[2] Le, Q.-T., </a:t>
            </a:r>
            <a:r>
              <a:rPr lang="en-US" sz="1400" dirty="0" err="1">
                <a:effectLst/>
                <a:ea typeface="Times New Roman" panose="02020603050405020304" pitchFamily="18" charset="0"/>
                <a:cs typeface="Iskoola Pota" panose="020B0502040204020203" pitchFamily="34" charset="0"/>
              </a:rPr>
              <a:t>Ladret</a:t>
            </a:r>
            <a:r>
              <a:rPr lang="en-US" sz="1400" dirty="0">
                <a:effectLst/>
                <a:ea typeface="Times New Roman" panose="02020603050405020304" pitchFamily="18" charset="0"/>
                <a:cs typeface="Iskoola Pota" panose="020B0502040204020203" pitchFamily="34" charset="0"/>
              </a:rPr>
              <a:t>, P., Nguyen, H.-T., &amp; </a:t>
            </a:r>
            <a:r>
              <a:rPr lang="en-US" sz="1400" dirty="0" err="1">
                <a:effectLst/>
                <a:ea typeface="Times New Roman" panose="02020603050405020304" pitchFamily="18" charset="0"/>
                <a:cs typeface="Iskoola Pota" panose="020B0502040204020203" pitchFamily="34" charset="0"/>
              </a:rPr>
              <a:t>Caplier</a:t>
            </a:r>
            <a:r>
              <a:rPr lang="en-US" sz="1400" dirty="0">
                <a:effectLst/>
                <a:ea typeface="Times New Roman" panose="02020603050405020304" pitchFamily="18" charset="0"/>
                <a:cs typeface="Iskoola Pota" panose="020B0502040204020203" pitchFamily="34" charset="0"/>
              </a:rPr>
              <a:t>, A. (2020). Image Aesthetic Assessment Based on Image Classification and Region Segmentation. Journal of Imaging, 7(1), 3. https://doi.org/10.3390/jimaging7010003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[3] Aydin, T.O.; </a:t>
            </a:r>
            <a:r>
              <a:rPr lang="en-US" sz="1400" dirty="0" err="1">
                <a:effectLst/>
                <a:ea typeface="Times New Roman" panose="02020603050405020304" pitchFamily="18" charset="0"/>
                <a:cs typeface="Iskoola Pota" panose="020B0502040204020203" pitchFamily="34" charset="0"/>
              </a:rPr>
              <a:t>Smolic</a:t>
            </a:r>
            <a:r>
              <a:rPr lang="en-US" sz="1400" dirty="0">
                <a:effectLst/>
                <a:ea typeface="Times New Roman" panose="02020603050405020304" pitchFamily="18" charset="0"/>
                <a:cs typeface="Iskoola Pota" panose="020B0502040204020203" pitchFamily="34" charset="0"/>
              </a:rPr>
              <a:t>, A.; Gross, M. Automated aesthetic analysis of photographic images. IEEE Trans. Vis. </a:t>
            </a:r>
            <a:r>
              <a:rPr lang="en-US" sz="1400" dirty="0" err="1">
                <a:effectLst/>
                <a:ea typeface="Times New Roman" panose="02020603050405020304" pitchFamily="18" charset="0"/>
                <a:cs typeface="Iskoola Pota" panose="020B0502040204020203" pitchFamily="34" charset="0"/>
              </a:rPr>
              <a:t>Comput</a:t>
            </a:r>
            <a:r>
              <a:rPr lang="en-US" sz="1400" dirty="0">
                <a:effectLst/>
                <a:ea typeface="Times New Roman" panose="02020603050405020304" pitchFamily="18" charset="0"/>
                <a:cs typeface="Iskoola Pota" panose="020B0502040204020203" pitchFamily="34" charset="0"/>
              </a:rPr>
              <a:t>. Graph. 2015, 21, 31–42. [</a:t>
            </a:r>
            <a:r>
              <a:rPr lang="en-US" sz="1400" dirty="0" err="1">
                <a:effectLst/>
                <a:ea typeface="Times New Roman" panose="02020603050405020304" pitchFamily="18" charset="0"/>
                <a:cs typeface="Iskoola Pota" panose="020B0502040204020203" pitchFamily="34" charset="0"/>
              </a:rPr>
              <a:t>CrossRef</a:t>
            </a:r>
            <a:r>
              <a:rPr lang="en-US" sz="1400" dirty="0">
                <a:effectLst/>
                <a:ea typeface="Times New Roman" panose="02020603050405020304" pitchFamily="18" charset="0"/>
                <a:cs typeface="Iskoola Pota" panose="020B0502040204020203" pitchFamily="34" charset="0"/>
              </a:rPr>
              <a:t>]</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[4] F. Sultana, A. </a:t>
            </a:r>
            <a:r>
              <a:rPr lang="en-US" sz="1400" dirty="0" err="1">
                <a:effectLst/>
                <a:ea typeface="Times New Roman" panose="02020603050405020304" pitchFamily="18" charset="0"/>
                <a:cs typeface="Iskoola Pota" panose="020B0502040204020203" pitchFamily="34" charset="0"/>
              </a:rPr>
              <a:t>Sufian</a:t>
            </a:r>
            <a:r>
              <a:rPr lang="en-US" sz="1400" dirty="0">
                <a:effectLst/>
                <a:ea typeface="Times New Roman" panose="02020603050405020304" pitchFamily="18" charset="0"/>
                <a:cs typeface="Iskoola Pota" panose="020B0502040204020203" pitchFamily="34" charset="0"/>
              </a:rPr>
              <a:t> and P. Dutta, "Advancements in Image Classification using Convolutional Neural Network," 2018 Fourth International Conference on Research in Computational Intelligence and Communication Networks (ICRCICN), 2018, pp. 122-129, </a:t>
            </a:r>
            <a:r>
              <a:rPr lang="en-US" sz="1400" dirty="0" err="1">
                <a:effectLst/>
                <a:ea typeface="Times New Roman" panose="02020603050405020304" pitchFamily="18" charset="0"/>
                <a:cs typeface="Iskoola Pota" panose="020B0502040204020203" pitchFamily="34" charset="0"/>
              </a:rPr>
              <a:t>doi</a:t>
            </a:r>
            <a:r>
              <a:rPr lang="en-US" sz="1400" dirty="0">
                <a:effectLst/>
                <a:ea typeface="Times New Roman" panose="02020603050405020304" pitchFamily="18" charset="0"/>
                <a:cs typeface="Iskoola Pota" panose="020B0502040204020203" pitchFamily="34" charset="0"/>
              </a:rPr>
              <a:t>: 10.1109/ICRCICN.2018.8718718.</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﻿[5] Lu, X.; Lin, Z.; </a:t>
            </a:r>
            <a:r>
              <a:rPr lang="en-US" sz="1400" dirty="0" err="1">
                <a:effectLst/>
                <a:ea typeface="Times New Roman" panose="02020603050405020304" pitchFamily="18" charset="0"/>
                <a:cs typeface="Iskoola Pota" panose="020B0502040204020203" pitchFamily="34" charset="0"/>
              </a:rPr>
              <a:t>Jin</a:t>
            </a:r>
            <a:r>
              <a:rPr lang="en-US" sz="1400" dirty="0">
                <a:effectLst/>
                <a:ea typeface="Times New Roman" panose="02020603050405020304" pitchFamily="18" charset="0"/>
                <a:cs typeface="Iskoola Pota" panose="020B0502040204020203" pitchFamily="34" charset="0"/>
              </a:rPr>
              <a:t>, H.; Yang, J.; Wang, J.Z. Rating image aesthetics using deep learning. IEEE Trans. </a:t>
            </a:r>
            <a:r>
              <a:rPr lang="en-US" sz="1400" dirty="0" err="1">
                <a:effectLst/>
                <a:ea typeface="Times New Roman" panose="02020603050405020304" pitchFamily="18" charset="0"/>
                <a:cs typeface="Iskoola Pota" panose="020B0502040204020203" pitchFamily="34" charset="0"/>
              </a:rPr>
              <a:t>Multimed</a:t>
            </a:r>
            <a:r>
              <a:rPr lang="en-US" sz="1400" dirty="0">
                <a:effectLst/>
                <a:ea typeface="Times New Roman" panose="02020603050405020304" pitchFamily="18" charset="0"/>
                <a:cs typeface="Iskoola Pota" panose="020B0502040204020203" pitchFamily="34" charset="0"/>
              </a:rPr>
              <a:t>. 2015, 17, 2021–2034. [</a:t>
            </a:r>
            <a:r>
              <a:rPr lang="en-US" sz="1400" dirty="0" err="1">
                <a:effectLst/>
                <a:ea typeface="Times New Roman" panose="02020603050405020304" pitchFamily="18" charset="0"/>
                <a:cs typeface="Iskoola Pota" panose="020B0502040204020203" pitchFamily="34" charset="0"/>
              </a:rPr>
              <a:t>CrossRef</a:t>
            </a:r>
            <a:r>
              <a:rPr lang="en-US" sz="1400" dirty="0">
                <a:effectLst/>
                <a:ea typeface="Times New Roman" panose="02020603050405020304" pitchFamily="18" charset="0"/>
                <a:cs typeface="Iskoola Pota" panose="020B0502040204020203" pitchFamily="34" charset="0"/>
              </a:rPr>
              <a:t>]</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﻿[6] Li, X., Li, X., Zhang, G., &amp; Zhang, X. (2020). A Novel Feature Fusion Method for Computing Image Aesthetic Quality. IEEE Access, 8, 63043–63054. </a:t>
            </a:r>
            <a:r>
              <a:rPr lang="en-US" sz="1400" dirty="0">
                <a:effectLst/>
                <a:ea typeface="Times New Roman" panose="02020603050405020304" pitchFamily="18" charset="0"/>
                <a:cs typeface="Iskoola Pota" panose="020B0502040204020203" pitchFamily="34" charset="0"/>
                <a:hlinkClick r:id="rId3">
                  <a:extLst>
                    <a:ext uri="{A12FA001-AC4F-418D-AE19-62706E023703}">
                      <ahyp:hlinkClr xmlns:ahyp="http://schemas.microsoft.com/office/drawing/2018/hyperlinkcolor" val="tx"/>
                    </a:ext>
                  </a:extLst>
                </a:hlinkClick>
              </a:rPr>
              <a:t>https://doi.org/10.1109/ACCESS.2020.2983725</a:t>
            </a:r>
            <a:endParaRPr lang="en-US" sz="1400" dirty="0">
              <a:effectLst/>
              <a:ea typeface="Times New Roman" panose="02020603050405020304" pitchFamily="18" charset="0"/>
              <a:cs typeface="Iskoola Pota" panose="020B0502040204020203" pitchFamily="34" charset="0"/>
            </a:endParaRP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[7] Park, K., Chae, M., &amp; Cho, J. H. (2021). Image pre-processing method of machine learning for edge detection with image signal processor enhancement. Micromachines, 12(1), 1–13. https://doi.org/10.3390/mi12010073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[8] Stahlberg, F., &amp; Kumar, S. (2021). Synthetic Data Generation for Grammatical Error Correction with Tagged Corruption Models. http://arxiv.org/abs/2105.13318</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a:t>
            </a:r>
          </a:p>
          <a:p>
            <a:pPr marL="0" marR="0">
              <a:lnSpc>
                <a:spcPct val="115000"/>
              </a:lnSpc>
              <a:spcBef>
                <a:spcPts val="0"/>
              </a:spcBef>
              <a:spcAft>
                <a:spcPts val="1000"/>
              </a:spcAft>
            </a:pPr>
            <a:endParaRPr lang="en-US" sz="1400" dirty="0">
              <a:effectLst/>
              <a:ea typeface="Times New Roman" panose="02020603050405020304" pitchFamily="18" charset="0"/>
              <a:cs typeface="Iskoola Pota" panose="020B0502040204020203" pitchFamily="34" charset="0"/>
            </a:endParaRP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a:t>
            </a:r>
          </a:p>
        </p:txBody>
      </p:sp>
      <p:pic>
        <p:nvPicPr>
          <p:cNvPr id="5" name="Picture 4" descr="Graphical user interface, application&#10;&#10;Description automatically generated">
            <a:extLst>
              <a:ext uri="{FF2B5EF4-FFF2-40B4-BE49-F238E27FC236}">
                <a16:creationId xmlns:a16="http://schemas.microsoft.com/office/drawing/2014/main" id="{5D3972F2-160D-4272-92C3-2E4DAEB154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7" name="TextBox 6">
            <a:extLst>
              <a:ext uri="{FF2B5EF4-FFF2-40B4-BE49-F238E27FC236}">
                <a16:creationId xmlns:a16="http://schemas.microsoft.com/office/drawing/2014/main" id="{C17C170E-C49C-4210-B327-687B57BA3489}"/>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4005030821"/>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1D0C3-C5AE-4194-B253-FDB54CAE333C}"/>
              </a:ext>
            </a:extLst>
          </p:cNvPr>
          <p:cNvSpPr txBox="1"/>
          <p:nvPr/>
        </p:nvSpPr>
        <p:spPr>
          <a:xfrm>
            <a:off x="1104900" y="533400"/>
            <a:ext cx="9982200" cy="6556603"/>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[9] Goldberg, Y. (2016). A primer on neural network models for natural language processing. Journal of Artificial Intelligence Research, 57, 345- 420.</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[10] </a:t>
            </a:r>
            <a:r>
              <a:rPr lang="en-US" sz="1400" dirty="0" err="1">
                <a:effectLst/>
                <a:ea typeface="Times New Roman" panose="02020603050405020304" pitchFamily="18" charset="0"/>
                <a:cs typeface="Iskoola Pota" panose="020B0502040204020203" pitchFamily="34" charset="0"/>
              </a:rPr>
              <a:t>Chollampatt</a:t>
            </a:r>
            <a:r>
              <a:rPr lang="en-US" sz="1400" dirty="0">
                <a:effectLst/>
                <a:ea typeface="Times New Roman" panose="02020603050405020304" pitchFamily="18" charset="0"/>
                <a:cs typeface="Iskoola Pota" panose="020B0502040204020203" pitchFamily="34" charset="0"/>
              </a:rPr>
              <a:t>, S., &amp; Ng, H. T. (2018). A multilayer convolutional encoder-decoder neural network for grammatical error correction. In Thirty-Second AAAI Conference on Artificial Intelligence.</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[11] Awasthi, A., </a:t>
            </a:r>
            <a:r>
              <a:rPr lang="en-US" sz="1400" dirty="0" err="1">
                <a:effectLst/>
                <a:ea typeface="Times New Roman" panose="02020603050405020304" pitchFamily="18" charset="0"/>
                <a:cs typeface="Iskoola Pota" panose="020B0502040204020203" pitchFamily="34" charset="0"/>
              </a:rPr>
              <a:t>Sarawagi</a:t>
            </a:r>
            <a:r>
              <a:rPr lang="en-US" sz="1400" dirty="0">
                <a:effectLst/>
                <a:ea typeface="Times New Roman" panose="02020603050405020304" pitchFamily="18" charset="0"/>
                <a:cs typeface="Iskoola Pota" panose="020B0502040204020203" pitchFamily="34" charset="0"/>
              </a:rPr>
              <a:t>, S., Goyal, R., Ghosh, S., &amp; </a:t>
            </a:r>
            <a:r>
              <a:rPr lang="en-US" sz="1400" dirty="0" err="1">
                <a:effectLst/>
                <a:ea typeface="Times New Roman" panose="02020603050405020304" pitchFamily="18" charset="0"/>
                <a:cs typeface="Iskoola Pota" panose="020B0502040204020203" pitchFamily="34" charset="0"/>
              </a:rPr>
              <a:t>Piratla</a:t>
            </a:r>
            <a:r>
              <a:rPr lang="en-US" sz="1400" dirty="0">
                <a:effectLst/>
                <a:ea typeface="Times New Roman" panose="02020603050405020304" pitchFamily="18" charset="0"/>
                <a:cs typeface="Iskoola Pota" panose="020B0502040204020203" pitchFamily="34" charset="0"/>
              </a:rPr>
              <a:t>, V. (2019). Parallel iterative edit models for local sequence transduction. </a:t>
            </a:r>
            <a:r>
              <a:rPr lang="en-US" sz="1400" dirty="0" err="1">
                <a:effectLst/>
                <a:ea typeface="Times New Roman" panose="02020603050405020304" pitchFamily="18" charset="0"/>
                <a:cs typeface="Iskoola Pota" panose="020B0502040204020203" pitchFamily="34" charset="0"/>
              </a:rPr>
              <a:t>arXiv</a:t>
            </a:r>
            <a:r>
              <a:rPr lang="en-US" sz="1400" dirty="0">
                <a:effectLst/>
                <a:ea typeface="Times New Roman" panose="02020603050405020304" pitchFamily="18" charset="0"/>
                <a:cs typeface="Iskoola Pota" panose="020B0502040204020203" pitchFamily="34" charset="0"/>
              </a:rPr>
              <a:t> preprint arXiv:1910.02893.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[12] Choe, Y. J., Ham, J., Park, K., &amp; Yoon, Y. (2019). A neural grammatical error correction system built on better pre-training and sequential transfer learning. </a:t>
            </a:r>
            <a:r>
              <a:rPr lang="en-US" sz="1400" dirty="0" err="1">
                <a:effectLst/>
                <a:ea typeface="Times New Roman" panose="02020603050405020304" pitchFamily="18" charset="0"/>
                <a:cs typeface="Iskoola Pota" panose="020B0502040204020203" pitchFamily="34" charset="0"/>
              </a:rPr>
              <a:t>arXiv</a:t>
            </a:r>
            <a:r>
              <a:rPr lang="en-US" sz="1400" dirty="0">
                <a:effectLst/>
                <a:ea typeface="Times New Roman" panose="02020603050405020304" pitchFamily="18" charset="0"/>
                <a:cs typeface="Iskoola Pota" panose="020B0502040204020203" pitchFamily="34" charset="0"/>
              </a:rPr>
              <a:t> preprint arXiv:1907.01256</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13] </a:t>
            </a:r>
            <a:r>
              <a:rPr lang="en-US" sz="1400" dirty="0" err="1">
                <a:effectLst/>
                <a:ea typeface="Times New Roman" panose="02020603050405020304" pitchFamily="18" charset="0"/>
                <a:cs typeface="Iskoola Pota" panose="020B0502040204020203" pitchFamily="34" charset="0"/>
              </a:rPr>
              <a:t>Grundkiewicz</a:t>
            </a:r>
            <a:r>
              <a:rPr lang="en-US" sz="1400" dirty="0">
                <a:effectLst/>
                <a:ea typeface="Times New Roman" panose="02020603050405020304" pitchFamily="18" charset="0"/>
                <a:cs typeface="Iskoola Pota" panose="020B0502040204020203" pitchFamily="34" charset="0"/>
              </a:rPr>
              <a:t>, R., </a:t>
            </a:r>
            <a:r>
              <a:rPr lang="en-US" sz="1400" dirty="0" err="1">
                <a:effectLst/>
                <a:ea typeface="Times New Roman" panose="02020603050405020304" pitchFamily="18" charset="0"/>
                <a:cs typeface="Iskoola Pota" panose="020B0502040204020203" pitchFamily="34" charset="0"/>
              </a:rPr>
              <a:t>Junczys-Dowmunt</a:t>
            </a:r>
            <a:r>
              <a:rPr lang="en-US" sz="1400" dirty="0">
                <a:effectLst/>
                <a:ea typeface="Times New Roman" panose="02020603050405020304" pitchFamily="18" charset="0"/>
                <a:cs typeface="Iskoola Pota" panose="020B0502040204020203" pitchFamily="34" charset="0"/>
              </a:rPr>
              <a:t>, M., &amp; </a:t>
            </a:r>
            <a:r>
              <a:rPr lang="en-US" sz="1400" dirty="0" err="1">
                <a:effectLst/>
                <a:ea typeface="Times New Roman" panose="02020603050405020304" pitchFamily="18" charset="0"/>
                <a:cs typeface="Iskoola Pota" panose="020B0502040204020203" pitchFamily="34" charset="0"/>
              </a:rPr>
              <a:t>Heafield</a:t>
            </a:r>
            <a:r>
              <a:rPr lang="en-US" sz="1400" dirty="0">
                <a:effectLst/>
                <a:ea typeface="Times New Roman" panose="02020603050405020304" pitchFamily="18" charset="0"/>
                <a:cs typeface="Iskoola Pota" panose="020B0502040204020203" pitchFamily="34" charset="0"/>
              </a:rPr>
              <a:t>, K. (2019). Neural grammatical error correction systems with unsupervised pre-training on synthetic data. In Proceedings of the Fourteenth Workshop on Innovative Use of NLP for Building Educational Applications (pp. 252-263).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[14] Zhao, W., Wang, L., Shen, K., Jia, R., &amp; Liu, J. (2019). Improving gram- </a:t>
            </a:r>
            <a:r>
              <a:rPr lang="en-US" sz="1400" dirty="0" err="1">
                <a:effectLst/>
                <a:ea typeface="Times New Roman" panose="02020603050405020304" pitchFamily="18" charset="0"/>
                <a:cs typeface="Iskoola Pota" panose="020B0502040204020203" pitchFamily="34" charset="0"/>
              </a:rPr>
              <a:t>matical</a:t>
            </a:r>
            <a:r>
              <a:rPr lang="en-US" sz="1400" dirty="0">
                <a:effectLst/>
                <a:ea typeface="Times New Roman" panose="02020603050405020304" pitchFamily="18" charset="0"/>
                <a:cs typeface="Iskoola Pota" panose="020B0502040204020203" pitchFamily="34" charset="0"/>
              </a:rPr>
              <a:t> error correction ﻿via pre-training a copy-augmented architecture with unlabeled data. </a:t>
            </a:r>
            <a:r>
              <a:rPr lang="en-US" sz="1400" dirty="0" err="1">
                <a:effectLst/>
                <a:ea typeface="Times New Roman" panose="02020603050405020304" pitchFamily="18" charset="0"/>
                <a:cs typeface="Iskoola Pota" panose="020B0502040204020203" pitchFamily="34" charset="0"/>
              </a:rPr>
              <a:t>arXiv</a:t>
            </a:r>
            <a:r>
              <a:rPr lang="en-US" sz="1400" dirty="0">
                <a:effectLst/>
                <a:ea typeface="Times New Roman" panose="02020603050405020304" pitchFamily="18" charset="0"/>
                <a:cs typeface="Iskoola Pota" panose="020B0502040204020203" pitchFamily="34" charset="0"/>
              </a:rPr>
              <a:t> preprint arXiv:1903.00138. [7] Lu, X.; Lin, Z.; </a:t>
            </a:r>
            <a:r>
              <a:rPr lang="en-US" sz="1400" dirty="0" err="1">
                <a:effectLst/>
                <a:ea typeface="Times New Roman" panose="02020603050405020304" pitchFamily="18" charset="0"/>
                <a:cs typeface="Iskoola Pota" panose="020B0502040204020203" pitchFamily="34" charset="0"/>
              </a:rPr>
              <a:t>Jin</a:t>
            </a:r>
            <a:r>
              <a:rPr lang="en-US" sz="1400" dirty="0">
                <a:effectLst/>
                <a:ea typeface="Times New Roman" panose="02020603050405020304" pitchFamily="18" charset="0"/>
                <a:cs typeface="Iskoola Pota" panose="020B0502040204020203" pitchFamily="34" charset="0"/>
              </a:rPr>
              <a:t>, H.; Yang, J.; Wang, J.Z. Rating image aesthetics using deep learning. IEEE Trans. </a:t>
            </a:r>
            <a:r>
              <a:rPr lang="en-US" sz="1400" dirty="0" err="1">
                <a:effectLst/>
                <a:ea typeface="Times New Roman" panose="02020603050405020304" pitchFamily="18" charset="0"/>
                <a:cs typeface="Iskoola Pota" panose="020B0502040204020203" pitchFamily="34" charset="0"/>
              </a:rPr>
              <a:t>Multimed</a:t>
            </a:r>
            <a:r>
              <a:rPr lang="en-US" sz="1400" dirty="0">
                <a:effectLst/>
                <a:ea typeface="Times New Roman" panose="02020603050405020304" pitchFamily="18" charset="0"/>
                <a:cs typeface="Iskoola Pota" panose="020B0502040204020203" pitchFamily="34" charset="0"/>
              </a:rPr>
              <a:t>. 2015, 17, 2021–2034. [</a:t>
            </a:r>
            <a:r>
              <a:rPr lang="en-US" sz="1400" dirty="0" err="1">
                <a:effectLst/>
                <a:ea typeface="Times New Roman" panose="02020603050405020304" pitchFamily="18" charset="0"/>
                <a:cs typeface="Iskoola Pota" panose="020B0502040204020203" pitchFamily="34" charset="0"/>
              </a:rPr>
              <a:t>CrossRef</a:t>
            </a:r>
            <a:r>
              <a:rPr lang="en-US" sz="1400" dirty="0">
                <a:effectLst/>
                <a:ea typeface="Times New Roman" panose="02020603050405020304" pitchFamily="18" charset="0"/>
                <a:cs typeface="Iskoola Pota" panose="020B0502040204020203" pitchFamily="34" charset="0"/>
              </a:rPr>
              <a:t>]</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[15] </a:t>
            </a:r>
            <a:r>
              <a:rPr lang="en-US" sz="1400" dirty="0" err="1">
                <a:effectLst/>
                <a:ea typeface="Times New Roman" panose="02020603050405020304" pitchFamily="18" charset="0"/>
                <a:cs typeface="Iskoola Pota" panose="020B0502040204020203" pitchFamily="34" charset="0"/>
              </a:rPr>
              <a:t>Chollampatt</a:t>
            </a:r>
            <a:r>
              <a:rPr lang="en-US" sz="1400" dirty="0">
                <a:effectLst/>
                <a:ea typeface="Times New Roman" panose="02020603050405020304" pitchFamily="18" charset="0"/>
                <a:cs typeface="Iskoola Pota" panose="020B0502040204020203" pitchFamily="34" charset="0"/>
              </a:rPr>
              <a:t>, S., &amp; Ng, H. T. (2018). A multilayer convolutional encoder-decoder neural network for grammatical error correction. 32nd AAAI Conference on Artificial Intelligence, AAAI 2018, 5755–5762.</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[16] </a:t>
            </a:r>
            <a:r>
              <a:rPr lang="en-US" sz="1400" dirty="0" err="1">
                <a:effectLst/>
                <a:ea typeface="Times New Roman" panose="02020603050405020304" pitchFamily="18" charset="0"/>
                <a:cs typeface="Iskoola Pota" panose="020B0502040204020203" pitchFamily="34" charset="0"/>
              </a:rPr>
              <a:t>Náplava</a:t>
            </a:r>
            <a:r>
              <a:rPr lang="en-US" sz="1400" dirty="0">
                <a:effectLst/>
                <a:ea typeface="Times New Roman" panose="02020603050405020304" pitchFamily="18" charset="0"/>
                <a:cs typeface="Iskoola Pota" panose="020B0502040204020203" pitchFamily="34" charset="0"/>
              </a:rPr>
              <a:t>, J., &amp; </a:t>
            </a:r>
            <a:r>
              <a:rPr lang="en-US" sz="1400" dirty="0" err="1">
                <a:effectLst/>
                <a:ea typeface="Times New Roman" panose="02020603050405020304" pitchFamily="18" charset="0"/>
                <a:cs typeface="Iskoola Pota" panose="020B0502040204020203" pitchFamily="34" charset="0"/>
              </a:rPr>
              <a:t>Straka</a:t>
            </a:r>
            <a:r>
              <a:rPr lang="en-US" sz="1400" dirty="0">
                <a:effectLst/>
                <a:ea typeface="Times New Roman" panose="02020603050405020304" pitchFamily="18" charset="0"/>
                <a:cs typeface="Iskoola Pota" panose="020B0502040204020203" pitchFamily="34" charset="0"/>
              </a:rPr>
              <a:t>[, M. (2019). Grammatical Error Correction in Low-Resource Scenarios. 346–356. https://doi.org/10.18653/v1/d19-5545</a:t>
            </a:r>
          </a:p>
          <a:p>
            <a:pPr marL="0" marR="0">
              <a:lnSpc>
                <a:spcPct val="115000"/>
              </a:lnSpc>
              <a:spcBef>
                <a:spcPts val="0"/>
              </a:spcBef>
              <a:spcAft>
                <a:spcPts val="1000"/>
              </a:spcAft>
            </a:pPr>
            <a:endParaRPr lang="en-US" sz="1400" dirty="0">
              <a:effectLst/>
              <a:ea typeface="Times New Roman" panose="02020603050405020304" pitchFamily="18" charset="0"/>
              <a:cs typeface="Iskoola Pota" panose="020B0502040204020203" pitchFamily="34" charset="0"/>
            </a:endParaRPr>
          </a:p>
          <a:p>
            <a:pPr marL="0" marR="0">
              <a:lnSpc>
                <a:spcPct val="115000"/>
              </a:lnSpc>
              <a:spcBef>
                <a:spcPts val="0"/>
              </a:spcBef>
              <a:spcAft>
                <a:spcPts val="1000"/>
              </a:spcAft>
            </a:pPr>
            <a:endParaRPr lang="en-US" sz="1400" dirty="0">
              <a:effectLst/>
              <a:ea typeface="Times New Roman" panose="02020603050405020304" pitchFamily="18" charset="0"/>
              <a:cs typeface="Iskoola Pota" panose="020B0502040204020203" pitchFamily="34" charset="0"/>
            </a:endParaRPr>
          </a:p>
          <a:p>
            <a:pPr marL="0" marR="0">
              <a:lnSpc>
                <a:spcPct val="115000"/>
              </a:lnSpc>
              <a:spcBef>
                <a:spcPts val="0"/>
              </a:spcBef>
              <a:spcAft>
                <a:spcPts val="1000"/>
              </a:spcAft>
            </a:pPr>
            <a:endParaRPr lang="en-US" sz="1400" dirty="0"/>
          </a:p>
        </p:txBody>
      </p:sp>
      <p:pic>
        <p:nvPicPr>
          <p:cNvPr id="3" name="Picture 2" descr="Graphical user interface, application&#10;&#10;Description automatically generated">
            <a:extLst>
              <a:ext uri="{FF2B5EF4-FFF2-40B4-BE49-F238E27FC236}">
                <a16:creationId xmlns:a16="http://schemas.microsoft.com/office/drawing/2014/main" id="{11910C7A-DDC5-4B59-B20D-D909357E51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4" name="TextBox 3">
            <a:extLst>
              <a:ext uri="{FF2B5EF4-FFF2-40B4-BE49-F238E27FC236}">
                <a16:creationId xmlns:a16="http://schemas.microsoft.com/office/drawing/2014/main" id="{D7E5B418-B817-4A6E-B255-79E8CE3EC7B8}"/>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147276744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1A14-5CD5-41D4-884A-F4C65E3D1634}"/>
              </a:ext>
            </a:extLst>
          </p:cNvPr>
          <p:cNvSpPr txBox="1">
            <a:spLocks/>
          </p:cNvSpPr>
          <p:nvPr/>
        </p:nvSpPr>
        <p:spPr>
          <a:xfrm>
            <a:off x="3645025" y="688348"/>
            <a:ext cx="48768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latin typeface="+mn-lt"/>
              </a:rPr>
              <a:t>RESEARCH PROBLEM</a:t>
            </a:r>
          </a:p>
        </p:txBody>
      </p:sp>
      <p:pic>
        <p:nvPicPr>
          <p:cNvPr id="3" name="Picture 2" descr="Logo&#10;&#10;Description automatically generated">
            <a:extLst>
              <a:ext uri="{FF2B5EF4-FFF2-40B4-BE49-F238E27FC236}">
                <a16:creationId xmlns:a16="http://schemas.microsoft.com/office/drawing/2014/main" id="{1C8699A0-9815-4ECA-97A1-35C77C1982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5" t="30691" r="27723" b="28275"/>
          <a:stretch/>
        </p:blipFill>
        <p:spPr>
          <a:xfrm>
            <a:off x="2959225" y="728996"/>
            <a:ext cx="685800" cy="60450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5947E83-6A50-4222-8E1A-C08B023785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5" name="TextBox 4">
            <a:extLst>
              <a:ext uri="{FF2B5EF4-FFF2-40B4-BE49-F238E27FC236}">
                <a16:creationId xmlns:a16="http://schemas.microsoft.com/office/drawing/2014/main" id="{47B979A8-A52B-494F-9960-6B64B0066217}"/>
              </a:ext>
            </a:extLst>
          </p:cNvPr>
          <p:cNvSpPr txBox="1"/>
          <p:nvPr/>
        </p:nvSpPr>
        <p:spPr>
          <a:xfrm>
            <a:off x="1513742" y="2209800"/>
            <a:ext cx="9164515" cy="3385542"/>
          </a:xfrm>
          <a:prstGeom prst="rect">
            <a:avLst/>
          </a:prstGeom>
          <a:noFill/>
        </p:spPr>
        <p:txBody>
          <a:bodyPr wrap="square" rtlCol="0">
            <a:spAutoFit/>
          </a:bodyPr>
          <a:lstStyle/>
          <a:p>
            <a:pPr marL="457200" indent="-457200">
              <a:buFont typeface="Wingdings" panose="05000000000000000000" pitchFamily="2" charset="2"/>
              <a:buChar char="§"/>
            </a:pPr>
            <a:r>
              <a:rPr lang="en-US" sz="2800" dirty="0"/>
              <a:t>Audio analyzing -  </a:t>
            </a:r>
            <a:r>
              <a:rPr lang="en-US" sz="2800" b="1" dirty="0"/>
              <a:t>Pronunciation &amp; vocabulary errors</a:t>
            </a:r>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r>
              <a:rPr lang="en-US" sz="2800" dirty="0"/>
              <a:t>Audio analyzing - </a:t>
            </a:r>
            <a:r>
              <a:rPr lang="en-US" sz="2800" b="1" dirty="0"/>
              <a:t>Mis match &amp; match of topic tone</a:t>
            </a:r>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r>
              <a:rPr lang="en-US" sz="2800" dirty="0"/>
              <a:t>Video analyzing -  </a:t>
            </a:r>
            <a:r>
              <a:rPr lang="en-US" sz="2800" b="1" dirty="0"/>
              <a:t>Emotion Detection</a:t>
            </a:r>
          </a:p>
          <a:p>
            <a:pPr marL="457200" indent="-457200">
              <a:buFont typeface="Wingdings" panose="05000000000000000000" pitchFamily="2" charset="2"/>
              <a:buChar char="§"/>
            </a:pPr>
            <a:endParaRPr lang="en-US" sz="2800" dirty="0"/>
          </a:p>
          <a:p>
            <a:pPr marL="457200" indent="-457200">
              <a:buFont typeface="Wingdings" panose="05000000000000000000" pitchFamily="2" charset="2"/>
              <a:buChar char="§"/>
            </a:pPr>
            <a:r>
              <a:rPr lang="en-US" sz="2800" dirty="0"/>
              <a:t>Content analyzing - </a:t>
            </a:r>
            <a:r>
              <a:rPr lang="en-US" sz="2800" b="1" dirty="0"/>
              <a:t>Slide quality</a:t>
            </a:r>
          </a:p>
          <a:p>
            <a:endParaRPr lang="en-US" dirty="0"/>
          </a:p>
        </p:txBody>
      </p:sp>
    </p:spTree>
    <p:extLst>
      <p:ext uri="{BB962C8B-B14F-4D97-AF65-F5344CB8AC3E}">
        <p14:creationId xmlns:p14="http://schemas.microsoft.com/office/powerpoint/2010/main" val="2759865788"/>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018E1-E0C8-4A3C-83A8-A6A8762AEC91}"/>
              </a:ext>
            </a:extLst>
          </p:cNvPr>
          <p:cNvSpPr txBox="1"/>
          <p:nvPr/>
        </p:nvSpPr>
        <p:spPr>
          <a:xfrm>
            <a:off x="1104900" y="1650340"/>
            <a:ext cx="9982200" cy="3557320"/>
          </a:xfrm>
          <a:prstGeom prst="rect">
            <a:avLst/>
          </a:prstGeom>
          <a:noFill/>
        </p:spPr>
        <p:txBody>
          <a:bodyPr wrap="square" rtlCol="0">
            <a:spAutoFit/>
          </a:bodyPr>
          <a:lstStyle/>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[17] </a:t>
            </a:r>
            <a:r>
              <a:rPr lang="en-US" sz="1400" dirty="0" err="1">
                <a:effectLst/>
                <a:ea typeface="Times New Roman" panose="02020603050405020304" pitchFamily="18" charset="0"/>
                <a:cs typeface="Iskoola Pota" panose="020B0502040204020203" pitchFamily="34" charset="0"/>
              </a:rPr>
              <a:t>Chollampatt</a:t>
            </a:r>
            <a:r>
              <a:rPr lang="en-US" sz="1400" dirty="0">
                <a:effectLst/>
                <a:ea typeface="Times New Roman" panose="02020603050405020304" pitchFamily="18" charset="0"/>
                <a:cs typeface="Iskoola Pota" panose="020B0502040204020203" pitchFamily="34" charset="0"/>
              </a:rPr>
              <a:t>, S., &amp; Ng, H. T. (2018). A multilayer convolutional encoder-decoder neural network for grammatical error correction. 32nd AAAI Conference on Artificial Intelligence, AAAI 2018, 5755–5762.</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[18] Gupta, P. (2020). A context-sensitive real-time spell checker with language adaptability. Proceedings - 14th IEEE International Conference on Semantic Computing, ICSC 2020, 116–122. https://doi.org/10.1109/ICSC.2020.00023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﻿[19] P. Gupta, S. </a:t>
            </a:r>
            <a:r>
              <a:rPr lang="en-US" sz="1400" dirty="0" err="1">
                <a:effectLst/>
                <a:ea typeface="Times New Roman" panose="02020603050405020304" pitchFamily="18" charset="0"/>
                <a:cs typeface="Iskoola Pota" panose="020B0502040204020203" pitchFamily="34" charset="0"/>
              </a:rPr>
              <a:t>Shekhawat</a:t>
            </a:r>
            <a:r>
              <a:rPr lang="en-US" sz="1400" dirty="0">
                <a:effectLst/>
                <a:ea typeface="Times New Roman" panose="02020603050405020304" pitchFamily="18" charset="0"/>
                <a:cs typeface="Iskoola Pota" panose="020B0502040204020203" pitchFamily="34" charset="0"/>
              </a:rPr>
              <a:t>, and K. Kumar, “Unsupervised quality estimation without reference corpus for subtitle machine translation using word embeddings,” in 2019 IEEE 13th International Conference on Semantic Computing (ICSC), Jan 2019, pp. 32–38.</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﻿[20] </a:t>
            </a:r>
            <a:r>
              <a:rPr lang="en-US" sz="1400" dirty="0" err="1">
                <a:effectLst/>
                <a:ea typeface="Times New Roman" panose="02020603050405020304" pitchFamily="18" charset="0"/>
                <a:cs typeface="Iskoola Pota" panose="020B0502040204020203" pitchFamily="34" charset="0"/>
              </a:rPr>
              <a:t>Lichtarge</a:t>
            </a:r>
            <a:r>
              <a:rPr lang="en-US" sz="1400" dirty="0">
                <a:effectLst/>
                <a:ea typeface="Times New Roman" panose="02020603050405020304" pitchFamily="18" charset="0"/>
                <a:cs typeface="Iskoola Pota" panose="020B0502040204020203" pitchFamily="34" charset="0"/>
              </a:rPr>
              <a:t>, J., Alberti, C., Kumar, S., </a:t>
            </a:r>
            <a:r>
              <a:rPr lang="en-US" sz="1400" dirty="0" err="1">
                <a:effectLst/>
                <a:ea typeface="Times New Roman" panose="02020603050405020304" pitchFamily="18" charset="0"/>
                <a:cs typeface="Iskoola Pota" panose="020B0502040204020203" pitchFamily="34" charset="0"/>
              </a:rPr>
              <a:t>Shazeer</a:t>
            </a:r>
            <a:r>
              <a:rPr lang="en-US" sz="1400" dirty="0">
                <a:effectLst/>
                <a:ea typeface="Times New Roman" panose="02020603050405020304" pitchFamily="18" charset="0"/>
                <a:cs typeface="Iskoola Pota" panose="020B0502040204020203" pitchFamily="34" charset="0"/>
              </a:rPr>
              <a:t>, N., Parmar, N., &amp; Tong, S. (2019). Corpora generation for grammatical error correction. NAACL HLT 2019 - 2019 Conference of the North American Chapter of the Association for Computational Linguistics: Human Language Technologies - Proceedings of the Conference, 1, 3291–3301. https://doi.org/10.18653/v1/n19-1333</a:t>
            </a:r>
          </a:p>
          <a:p>
            <a:pPr marL="0" marR="0">
              <a:lnSpc>
                <a:spcPct val="115000"/>
              </a:lnSpc>
              <a:spcBef>
                <a:spcPts val="0"/>
              </a:spcBef>
              <a:spcAft>
                <a:spcPts val="1000"/>
              </a:spcAft>
            </a:pPr>
            <a:r>
              <a:rPr lang="en-US" sz="1400" dirty="0">
                <a:effectLst/>
                <a:ea typeface="Times New Roman" panose="02020603050405020304" pitchFamily="18" charset="0"/>
                <a:cs typeface="Iskoola Pota" panose="020B0502040204020203" pitchFamily="34" charset="0"/>
              </a:rPr>
              <a:t>[21] Hao, S., &amp; Hao, G. (2020). A Research on Online Grammar Checker System Based on Neural Network Model. Journal of Physics: Conference Series, 1651(1). https://doi.org/10.1088/1742-6596/1651/1/012135</a:t>
            </a:r>
          </a:p>
        </p:txBody>
      </p:sp>
      <p:pic>
        <p:nvPicPr>
          <p:cNvPr id="3" name="Picture 2" descr="Graphical user interface, application&#10;&#10;Description automatically generated">
            <a:extLst>
              <a:ext uri="{FF2B5EF4-FFF2-40B4-BE49-F238E27FC236}">
                <a16:creationId xmlns:a16="http://schemas.microsoft.com/office/drawing/2014/main" id="{02C4833A-7C04-4344-AA27-C112C7041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
        <p:nvSpPr>
          <p:cNvPr id="4" name="TextBox 3">
            <a:extLst>
              <a:ext uri="{FF2B5EF4-FFF2-40B4-BE49-F238E27FC236}">
                <a16:creationId xmlns:a16="http://schemas.microsoft.com/office/drawing/2014/main" id="{329EE5C3-C375-4615-9183-D500ACD3A4BC}"/>
              </a:ext>
            </a:extLst>
          </p:cNvPr>
          <p:cNvSpPr txBox="1"/>
          <p:nvPr/>
        </p:nvSpPr>
        <p:spPr>
          <a:xfrm>
            <a:off x="4336571" y="6477000"/>
            <a:ext cx="3518858" cy="584775"/>
          </a:xfrm>
          <a:prstGeom prst="rect">
            <a:avLst/>
          </a:prstGeom>
          <a:noFill/>
        </p:spPr>
        <p:txBody>
          <a:bodyPr wrap="square" rtlCol="0">
            <a:spAutoFit/>
          </a:bodyPr>
          <a:lstStyle/>
          <a:p>
            <a:r>
              <a:rPr lang="en-US" sz="1400" b="1" dirty="0"/>
              <a:t>IT17535090  |   </a:t>
            </a:r>
            <a:r>
              <a:rPr lang="en-US" sz="1400" b="1" dirty="0" err="1"/>
              <a:t>Wedage</a:t>
            </a:r>
            <a:r>
              <a:rPr lang="en-US" sz="1400" b="1" dirty="0"/>
              <a:t> C.V.  |  </a:t>
            </a:r>
            <a:r>
              <a:rPr lang="en-US" sz="1400" b="1" i="0" dirty="0">
                <a:effectLst/>
              </a:rPr>
              <a:t>21_22-J 02</a:t>
            </a:r>
          </a:p>
          <a:p>
            <a:r>
              <a:rPr lang="en-US" dirty="0"/>
              <a:t>   </a:t>
            </a:r>
          </a:p>
        </p:txBody>
      </p:sp>
    </p:spTree>
    <p:extLst>
      <p:ext uri="{BB962C8B-B14F-4D97-AF65-F5344CB8AC3E}">
        <p14:creationId xmlns:p14="http://schemas.microsoft.com/office/powerpoint/2010/main" val="1635957484"/>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115F-7DAF-4D94-9828-2F4C793E9389}"/>
              </a:ext>
            </a:extLst>
          </p:cNvPr>
          <p:cNvSpPr txBox="1">
            <a:spLocks/>
          </p:cNvSpPr>
          <p:nvPr/>
        </p:nvSpPr>
        <p:spPr>
          <a:xfrm>
            <a:off x="-12700" y="1981200"/>
            <a:ext cx="3276600" cy="11620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GB" sz="3600" b="1" dirty="0">
                <a:latin typeface="Cambria" panose="02040503050406030204" pitchFamily="18" charset="0"/>
                <a:ea typeface="Cambria" panose="02040503050406030204" pitchFamily="18" charset="0"/>
              </a:rPr>
              <a:t>Gantt chart</a:t>
            </a:r>
            <a:r>
              <a:rPr lang="en-US" sz="3600" b="1" dirty="0">
                <a:latin typeface="Cambria" panose="02040503050406030204" pitchFamily="18" charset="0"/>
                <a:ea typeface="Cambria" panose="02040503050406030204" pitchFamily="18" charset="0"/>
              </a:rPr>
              <a:t> </a:t>
            </a:r>
          </a:p>
        </p:txBody>
      </p:sp>
      <p:pic>
        <p:nvPicPr>
          <p:cNvPr id="4" name="Picture 3" descr="Logo&#10;&#10;Description automatically generated">
            <a:extLst>
              <a:ext uri="{FF2B5EF4-FFF2-40B4-BE49-F238E27FC236}">
                <a16:creationId xmlns:a16="http://schemas.microsoft.com/office/drawing/2014/main" id="{47212B8B-CB7C-4AA2-96E8-5D621DDB5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00" y="2406650"/>
            <a:ext cx="1473200" cy="14732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627F953E-1354-49CE-A554-C3051AF45C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graphicFrame>
        <p:nvGraphicFramePr>
          <p:cNvPr id="8" name="Table 7">
            <a:extLst>
              <a:ext uri="{FF2B5EF4-FFF2-40B4-BE49-F238E27FC236}">
                <a16:creationId xmlns:a16="http://schemas.microsoft.com/office/drawing/2014/main" id="{732FB253-92CF-47D7-AF62-05F20F027333}"/>
              </a:ext>
            </a:extLst>
          </p:cNvPr>
          <p:cNvGraphicFramePr>
            <a:graphicFrameLocks noGrp="1"/>
          </p:cNvGraphicFramePr>
          <p:nvPr>
            <p:extLst>
              <p:ext uri="{D42A27DB-BD31-4B8C-83A1-F6EECF244321}">
                <p14:modId xmlns:p14="http://schemas.microsoft.com/office/powerpoint/2010/main" val="710288576"/>
              </p:ext>
            </p:extLst>
          </p:nvPr>
        </p:nvGraphicFramePr>
        <p:xfrm>
          <a:off x="3124200" y="152400"/>
          <a:ext cx="7696196" cy="6317325"/>
        </p:xfrm>
        <a:graphic>
          <a:graphicData uri="http://schemas.openxmlformats.org/drawingml/2006/table">
            <a:tbl>
              <a:tblPr firstRow="1" firstCol="1" bandRow="1"/>
              <a:tblGrid>
                <a:gridCol w="292210">
                  <a:extLst>
                    <a:ext uri="{9D8B030D-6E8A-4147-A177-3AD203B41FA5}">
                      <a16:colId xmlns:a16="http://schemas.microsoft.com/office/drawing/2014/main" val="2190353957"/>
                    </a:ext>
                  </a:extLst>
                </a:gridCol>
                <a:gridCol w="2074273">
                  <a:extLst>
                    <a:ext uri="{9D8B030D-6E8A-4147-A177-3AD203B41FA5}">
                      <a16:colId xmlns:a16="http://schemas.microsoft.com/office/drawing/2014/main" val="3342513723"/>
                    </a:ext>
                  </a:extLst>
                </a:gridCol>
                <a:gridCol w="666732">
                  <a:extLst>
                    <a:ext uri="{9D8B030D-6E8A-4147-A177-3AD203B41FA5}">
                      <a16:colId xmlns:a16="http://schemas.microsoft.com/office/drawing/2014/main" val="441628439"/>
                    </a:ext>
                  </a:extLst>
                </a:gridCol>
                <a:gridCol w="652737">
                  <a:extLst>
                    <a:ext uri="{9D8B030D-6E8A-4147-A177-3AD203B41FA5}">
                      <a16:colId xmlns:a16="http://schemas.microsoft.com/office/drawing/2014/main" val="2338919960"/>
                    </a:ext>
                  </a:extLst>
                </a:gridCol>
                <a:gridCol w="286446">
                  <a:extLst>
                    <a:ext uri="{9D8B030D-6E8A-4147-A177-3AD203B41FA5}">
                      <a16:colId xmlns:a16="http://schemas.microsoft.com/office/drawing/2014/main" val="1782642116"/>
                    </a:ext>
                  </a:extLst>
                </a:gridCol>
                <a:gridCol w="286446">
                  <a:extLst>
                    <a:ext uri="{9D8B030D-6E8A-4147-A177-3AD203B41FA5}">
                      <a16:colId xmlns:a16="http://schemas.microsoft.com/office/drawing/2014/main" val="366514731"/>
                    </a:ext>
                  </a:extLst>
                </a:gridCol>
                <a:gridCol w="286446">
                  <a:extLst>
                    <a:ext uri="{9D8B030D-6E8A-4147-A177-3AD203B41FA5}">
                      <a16:colId xmlns:a16="http://schemas.microsoft.com/office/drawing/2014/main" val="3412209249"/>
                    </a:ext>
                  </a:extLst>
                </a:gridCol>
                <a:gridCol w="286446">
                  <a:extLst>
                    <a:ext uri="{9D8B030D-6E8A-4147-A177-3AD203B41FA5}">
                      <a16:colId xmlns:a16="http://schemas.microsoft.com/office/drawing/2014/main" val="361802758"/>
                    </a:ext>
                  </a:extLst>
                </a:gridCol>
                <a:gridCol w="286446">
                  <a:extLst>
                    <a:ext uri="{9D8B030D-6E8A-4147-A177-3AD203B41FA5}">
                      <a16:colId xmlns:a16="http://schemas.microsoft.com/office/drawing/2014/main" val="2716531536"/>
                    </a:ext>
                  </a:extLst>
                </a:gridCol>
                <a:gridCol w="286446">
                  <a:extLst>
                    <a:ext uri="{9D8B030D-6E8A-4147-A177-3AD203B41FA5}">
                      <a16:colId xmlns:a16="http://schemas.microsoft.com/office/drawing/2014/main" val="836719732"/>
                    </a:ext>
                  </a:extLst>
                </a:gridCol>
                <a:gridCol w="286446">
                  <a:extLst>
                    <a:ext uri="{9D8B030D-6E8A-4147-A177-3AD203B41FA5}">
                      <a16:colId xmlns:a16="http://schemas.microsoft.com/office/drawing/2014/main" val="2800545770"/>
                    </a:ext>
                  </a:extLst>
                </a:gridCol>
                <a:gridCol w="286446">
                  <a:extLst>
                    <a:ext uri="{9D8B030D-6E8A-4147-A177-3AD203B41FA5}">
                      <a16:colId xmlns:a16="http://schemas.microsoft.com/office/drawing/2014/main" val="3648864659"/>
                    </a:ext>
                  </a:extLst>
                </a:gridCol>
                <a:gridCol w="286446">
                  <a:extLst>
                    <a:ext uri="{9D8B030D-6E8A-4147-A177-3AD203B41FA5}">
                      <a16:colId xmlns:a16="http://schemas.microsoft.com/office/drawing/2014/main" val="3164618281"/>
                    </a:ext>
                  </a:extLst>
                </a:gridCol>
                <a:gridCol w="286446">
                  <a:extLst>
                    <a:ext uri="{9D8B030D-6E8A-4147-A177-3AD203B41FA5}">
                      <a16:colId xmlns:a16="http://schemas.microsoft.com/office/drawing/2014/main" val="2806640718"/>
                    </a:ext>
                  </a:extLst>
                </a:gridCol>
                <a:gridCol w="286446">
                  <a:extLst>
                    <a:ext uri="{9D8B030D-6E8A-4147-A177-3AD203B41FA5}">
                      <a16:colId xmlns:a16="http://schemas.microsoft.com/office/drawing/2014/main" val="3442835926"/>
                    </a:ext>
                  </a:extLst>
                </a:gridCol>
                <a:gridCol w="286446">
                  <a:extLst>
                    <a:ext uri="{9D8B030D-6E8A-4147-A177-3AD203B41FA5}">
                      <a16:colId xmlns:a16="http://schemas.microsoft.com/office/drawing/2014/main" val="3666224315"/>
                    </a:ext>
                  </a:extLst>
                </a:gridCol>
                <a:gridCol w="286446">
                  <a:extLst>
                    <a:ext uri="{9D8B030D-6E8A-4147-A177-3AD203B41FA5}">
                      <a16:colId xmlns:a16="http://schemas.microsoft.com/office/drawing/2014/main" val="332672754"/>
                    </a:ext>
                  </a:extLst>
                </a:gridCol>
                <a:gridCol w="286446">
                  <a:extLst>
                    <a:ext uri="{9D8B030D-6E8A-4147-A177-3AD203B41FA5}">
                      <a16:colId xmlns:a16="http://schemas.microsoft.com/office/drawing/2014/main" val="3417401930"/>
                    </a:ext>
                  </a:extLst>
                </a:gridCol>
              </a:tblGrid>
              <a:tr h="139450">
                <a:tc rowSpan="2">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No</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0"/>
                        </a:spcBef>
                        <a:spcAft>
                          <a:spcPts val="0"/>
                        </a:spcAft>
                      </a:pPr>
                      <a:r>
                        <a:rPr lang="en-US" sz="700">
                          <a:solidFill>
                            <a:srgbClr val="000000"/>
                          </a:solidFill>
                          <a:effectLst/>
                          <a:latin typeface="Times New Roman" panose="02020603050405020304" pitchFamily="18"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gn="ctr">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gn="ctr">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Assessment / Milestone</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Start Date</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 </a:t>
                      </a:r>
                      <a:endParaRPr lang="en-US" sz="9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End Date</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4">
                  <a:txBody>
                    <a:bodyPr/>
                    <a:lstStyle/>
                    <a:p>
                      <a:pPr marL="0" marR="0" algn="ctr">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2021-2022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10213457"/>
                  </a:ext>
                </a:extLst>
              </a:tr>
              <a:tr h="44252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April</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May</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June</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July</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August</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September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October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November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December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January</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February</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March</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April</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1755" marR="71755">
                        <a:lnSpc>
                          <a:spcPct val="107000"/>
                        </a:lnSpc>
                        <a:spcBef>
                          <a:spcPts val="0"/>
                        </a:spcBef>
                        <a:spcAft>
                          <a:spcPts val="0"/>
                        </a:spcAft>
                      </a:pPr>
                      <a:r>
                        <a:rPr lang="en-US" sz="400">
                          <a:effectLst/>
                          <a:latin typeface="Calibri" panose="020F0502020204030204" pitchFamily="34" charset="0"/>
                          <a:ea typeface="Calibri" panose="020F0502020204030204" pitchFamily="34" charset="0"/>
                          <a:cs typeface="Iskoola Pota" panose="020B0502040204020203" pitchFamily="34" charset="0"/>
                        </a:rPr>
                        <a:t>May</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vert="vert27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302772"/>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Project discussion workshop</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23-Apr-21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23-Apr-21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8881550"/>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Topic evaluation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15-May-21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30-Jul-21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295919"/>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Select a topic</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15-May-21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20-May-20</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296438"/>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Select a supervisor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20-May-21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23-May-21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3963071"/>
                  </a:ext>
                </a:extLst>
              </a:tr>
              <a:tr h="184046">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2c</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Topic Evaluation form submission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23-May-21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25-Jun-21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793501"/>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2d</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Project charter submission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20-Jun-21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30-Jul-21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215241"/>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3</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dirty="0">
                          <a:solidFill>
                            <a:srgbClr val="000000"/>
                          </a:solidFill>
                          <a:effectLst/>
                          <a:latin typeface="Calibri" panose="020F0502020204030204" pitchFamily="34" charset="0"/>
                          <a:ea typeface="Calibri" panose="020F0502020204030204" pitchFamily="34" charset="0"/>
                          <a:cs typeface="Iskoola Pota" panose="020B0502040204020203" pitchFamily="34" charset="0"/>
                        </a:rPr>
                        <a:t>Project proposal report</a:t>
                      </a:r>
                      <a:endParaRPr lang="en-US" sz="900" dirty="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15-Jun-21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10-Aug-21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9786812"/>
                  </a:ext>
                </a:extLst>
              </a:tr>
              <a:tr h="267510">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dirty="0">
                          <a:effectLst/>
                          <a:latin typeface="Calibri" panose="020F0502020204030204" pitchFamily="34" charset="0"/>
                          <a:ea typeface="Calibri" panose="020F0502020204030204" pitchFamily="34" charset="0"/>
                          <a:cs typeface="Iskoola Pota" panose="020B0502040204020203" pitchFamily="34" charset="0"/>
                        </a:rPr>
                        <a:t>Create Project Proposal - individual</a:t>
                      </a:r>
                      <a:endParaRPr lang="en-US" sz="900" dirty="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15-Jun-21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15-Jul-21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571562"/>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Create Project Proposal - group</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15-Jul-21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06-Aug-21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595299"/>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3c</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Project proposal presentation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01-Aug-21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10-Aug-21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54305"/>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4</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Develop the system</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06-Aug-21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20-Feb-22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1085295"/>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4a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Identifying functions</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06-Aug-21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20-Aug-21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084370"/>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4b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Database designing</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20-Aug-21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12-Sep-21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0765563"/>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4c</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Implementation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12-Sep-21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30-Dec-21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827070"/>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4d</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Unit testing</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01-Jan-22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30-Jan-22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5328176"/>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4e</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Integration testing</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30-Jan-22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20-Feb-22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6120920"/>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5</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Progress Presentation - I</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01-Jan-22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06-Jan-22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57691"/>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5a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Project Status document</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01-Jan-22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06-Jan-22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5103873"/>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5b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Create presentation document</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01-Jan-22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06-Jan-22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05373"/>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5c</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Progress Presentation – I (50%)</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06-Jan-22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06-Jan-22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7619504"/>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6</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Research Paper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18-Oct-21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18-Mar-22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0618751"/>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6a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Create the Research Paper</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18-Oct-21</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18-Mar-22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9959471"/>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7</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Progress Presentation - II</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22-Mar-22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29-Apr-22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49274696"/>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7a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Create presentation document</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22-Mar-22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29-Apr-22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1279746"/>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7b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Progress presentation – II (90%)</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29-Apr-22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29-Apr-22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9476158"/>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8</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Final Report Submission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14-Apr-22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8259690"/>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8a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Final Report Submission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55003823"/>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8b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Application assessment</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01-May-22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96209200"/>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8c</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Project status document</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443880209"/>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8d</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Student logbook</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14-May-22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95004787"/>
                  </a:ext>
                </a:extLst>
              </a:tr>
              <a:tr h="170445">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9</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700" b="1">
                          <a:solidFill>
                            <a:srgbClr val="000000"/>
                          </a:solidFill>
                          <a:effectLst/>
                          <a:latin typeface="Calibri" panose="020F0502020204030204" pitchFamily="34" charset="0"/>
                          <a:ea typeface="Calibri" panose="020F0502020204030204" pitchFamily="34" charset="0"/>
                          <a:cs typeface="Iskoola Pota" panose="020B0502040204020203" pitchFamily="34" charset="0"/>
                        </a:rPr>
                        <a:t>Final Presentation &amp; Viva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14-Apr-22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Iskoola Pota" panose="020B0502040204020203" pitchFamily="34" charset="0"/>
                        </a:rPr>
                        <a:t>25-May-22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2001623"/>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9a</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Create final presentation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01-May-22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25-May-22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20514006"/>
                  </a:ext>
                </a:extLst>
              </a:tr>
              <a:tr h="170445">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9b</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Calibri" panose="020F0502020204030204" pitchFamily="34" charset="0"/>
                          <a:ea typeface="Calibri" panose="020F0502020204030204" pitchFamily="34" charset="0"/>
                          <a:cs typeface="Iskoola Pota" panose="020B0502040204020203" pitchFamily="34" charset="0"/>
                        </a:rPr>
                        <a:t>Final report submission</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25-May-22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500">
                          <a:effectLst/>
                          <a:latin typeface="Calibri" panose="020F0502020204030204" pitchFamily="34" charset="0"/>
                          <a:ea typeface="Calibri" panose="020F0502020204030204" pitchFamily="34" charset="0"/>
                          <a:cs typeface="Iskoola Pota" panose="020B0502040204020203" pitchFamily="34" charset="0"/>
                        </a:rPr>
                        <a:t>25-May-22</a:t>
                      </a:r>
                      <a:endParaRPr lang="en-US" sz="900">
                        <a:effectLst/>
                        <a:latin typeface="Calibri" panose="020F0502020204030204" pitchFamily="34" charset="0"/>
                        <a:ea typeface="Calibri" panose="020F0502020204030204" pitchFamily="34" charset="0"/>
                        <a:cs typeface="Iskoola Pota" panose="020B0502040204020203" pitchFamily="34" charset="0"/>
                      </a:endParaRP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Iskoola Pota" panose="020B0502040204020203" pitchFamily="34" charset="0"/>
                        </a:rPr>
                        <a:t> </a:t>
                      </a:r>
                    </a:p>
                  </a:txBody>
                  <a:tcPr marL="56918" marR="569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86979097"/>
                  </a:ext>
                </a:extLst>
              </a:tr>
            </a:tbl>
          </a:graphicData>
        </a:graphic>
      </p:graphicFrame>
      <p:sp>
        <p:nvSpPr>
          <p:cNvPr id="9" name="Rectangle 2">
            <a:extLst>
              <a:ext uri="{FF2B5EF4-FFF2-40B4-BE49-F238E27FC236}">
                <a16:creationId xmlns:a16="http://schemas.microsoft.com/office/drawing/2014/main" id="{2E6A1B37-AE6A-446E-912E-3334F8D7CDA1}"/>
              </a:ext>
            </a:extLst>
          </p:cNvPr>
          <p:cNvSpPr>
            <a:spLocks noChangeArrowheads="1"/>
          </p:cNvSpPr>
          <p:nvPr/>
        </p:nvSpPr>
        <p:spPr bwMode="auto">
          <a:xfrm>
            <a:off x="4343416" y="658030"/>
            <a:ext cx="14328657" cy="671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8932784"/>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22F30DFE-C9F9-4C59-B647-E603BEA1C6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19964"/>
            <a:ext cx="1473200" cy="1473200"/>
          </a:xfrm>
          <a:prstGeom prst="rect">
            <a:avLst/>
          </a:prstGeom>
        </p:spPr>
      </p:pic>
      <p:sp>
        <p:nvSpPr>
          <p:cNvPr id="3" name="Rectangle 2">
            <a:extLst>
              <a:ext uri="{FF2B5EF4-FFF2-40B4-BE49-F238E27FC236}">
                <a16:creationId xmlns:a16="http://schemas.microsoft.com/office/drawing/2014/main" id="{2D732090-29B4-4CCE-9E29-B03CF098CA9E}"/>
              </a:ext>
            </a:extLst>
          </p:cNvPr>
          <p:cNvSpPr/>
          <p:nvPr/>
        </p:nvSpPr>
        <p:spPr>
          <a:xfrm>
            <a:off x="3661583" y="533399"/>
            <a:ext cx="4868833" cy="646331"/>
          </a:xfrm>
          <a:prstGeom prst="rect">
            <a:avLst/>
          </a:prstGeom>
        </p:spPr>
        <p:txBody>
          <a:bodyPr wrap="none">
            <a:spAutoFit/>
          </a:bodyPr>
          <a:lstStyle/>
          <a:p>
            <a:r>
              <a:rPr lang="en-GB" sz="3600" b="1" dirty="0"/>
              <a:t>COMMERCIALIZATION</a:t>
            </a:r>
            <a:endParaRPr lang="en-LK" sz="3600" b="1" dirty="0"/>
          </a:p>
        </p:txBody>
      </p:sp>
      <p:sp>
        <p:nvSpPr>
          <p:cNvPr id="4" name="Rectangle 3">
            <a:extLst>
              <a:ext uri="{FF2B5EF4-FFF2-40B4-BE49-F238E27FC236}">
                <a16:creationId xmlns:a16="http://schemas.microsoft.com/office/drawing/2014/main" id="{25ADBDC7-8C0A-4696-8D6B-4E05D12D242F}"/>
              </a:ext>
            </a:extLst>
          </p:cNvPr>
          <p:cNvSpPr/>
          <p:nvPr/>
        </p:nvSpPr>
        <p:spPr>
          <a:xfrm>
            <a:off x="973016" y="1566787"/>
            <a:ext cx="6096000" cy="4585871"/>
          </a:xfrm>
          <a:prstGeom prst="rect">
            <a:avLst/>
          </a:prstGeom>
        </p:spPr>
        <p:txBody>
          <a:bodyPr>
            <a:spAutoFit/>
          </a:bodyPr>
          <a:lstStyle/>
          <a:p>
            <a:pPr marL="342900" indent="-342900">
              <a:buFont typeface="Wingdings" panose="05000000000000000000" pitchFamily="2" charset="2"/>
              <a:buChar char="§"/>
            </a:pPr>
            <a:r>
              <a:rPr lang="en-GB" sz="2000" b="1" dirty="0"/>
              <a:t>Target Audience </a:t>
            </a:r>
          </a:p>
          <a:p>
            <a:pPr lvl="1"/>
            <a:r>
              <a:rPr lang="en-GB" sz="2000" dirty="0"/>
              <a:t>Employees in any industry</a:t>
            </a:r>
          </a:p>
          <a:p>
            <a:pPr lvl="1"/>
            <a:r>
              <a:rPr lang="en-GB" sz="2000" dirty="0"/>
              <a:t>University Students and lecturers</a:t>
            </a:r>
          </a:p>
          <a:p>
            <a:br>
              <a:rPr lang="en-GB" sz="2000" dirty="0"/>
            </a:br>
            <a:endParaRPr lang="en-GB" sz="2000" dirty="0"/>
          </a:p>
          <a:p>
            <a:pPr marL="342900" indent="-342900">
              <a:buFont typeface="Wingdings" panose="05000000000000000000" pitchFamily="2" charset="2"/>
              <a:buChar char="§"/>
            </a:pPr>
            <a:r>
              <a:rPr lang="en-GB" sz="2000" b="1" dirty="0"/>
              <a:t>Free Application  </a:t>
            </a:r>
            <a:endParaRPr lang="en-GB" sz="2000" dirty="0"/>
          </a:p>
          <a:p>
            <a:r>
              <a:rPr lang="en-GB" sz="2000" dirty="0"/>
              <a:t>        Free Access to the application</a:t>
            </a:r>
          </a:p>
          <a:p>
            <a:br>
              <a:rPr lang="en-GB" sz="2000" dirty="0"/>
            </a:br>
            <a:endParaRPr lang="en-GB" sz="2000" dirty="0"/>
          </a:p>
          <a:p>
            <a:pPr marL="342900" indent="-342900">
              <a:buFont typeface="Wingdings" panose="05000000000000000000" pitchFamily="2" charset="2"/>
              <a:buChar char="§"/>
            </a:pPr>
            <a:r>
              <a:rPr lang="en-GB" sz="2000" b="1" dirty="0"/>
              <a:t>Advertisement</a:t>
            </a:r>
          </a:p>
          <a:p>
            <a:pPr marL="342900" indent="-342900">
              <a:buFont typeface="Wingdings" panose="05000000000000000000" pitchFamily="2" charset="2"/>
              <a:buChar char="§"/>
            </a:pPr>
            <a:endParaRPr lang="en-GB" sz="2400" b="1" dirty="0">
              <a:latin typeface="Cambria" panose="02040503050406030204" pitchFamily="18" charset="0"/>
              <a:ea typeface="Cambria" panose="02040503050406030204" pitchFamily="18" charset="0"/>
            </a:endParaRPr>
          </a:p>
          <a:p>
            <a:pPr algn="ctr"/>
            <a:r>
              <a:rPr lang="en-GB" sz="2400" b="1" dirty="0">
                <a:latin typeface="Cambria" panose="02040503050406030204" pitchFamily="18" charset="0"/>
                <a:ea typeface="Cambria" panose="02040503050406030204" pitchFamily="18" charset="0"/>
              </a:rPr>
              <a:t>1                                                    2</a:t>
            </a:r>
          </a:p>
          <a:p>
            <a:pPr algn="ctr"/>
            <a:r>
              <a:rPr lang="en-GB" sz="2400" b="1" dirty="0">
                <a:latin typeface="Cambria" panose="02040503050406030204" pitchFamily="18" charset="0"/>
                <a:ea typeface="Cambria" panose="02040503050406030204" pitchFamily="18" charset="0"/>
              </a:rPr>
              <a:t>Stage                                            Stage</a:t>
            </a:r>
          </a:p>
          <a:p>
            <a:pPr algn="ctr"/>
            <a:r>
              <a:rPr lang="en-GB" b="1" dirty="0">
                <a:latin typeface="Arial" panose="020B0604020202020204" pitchFamily="34" charset="0"/>
              </a:rPr>
              <a:t>           </a:t>
            </a:r>
            <a:r>
              <a:rPr lang="en-GB" sz="2000" b="1" dirty="0">
                <a:solidFill>
                  <a:schemeClr val="accent1"/>
                </a:solidFill>
              </a:rPr>
              <a:t>Free</a:t>
            </a:r>
            <a:r>
              <a:rPr lang="en-GB" sz="2000" b="1" dirty="0"/>
              <a:t>                                        </a:t>
            </a:r>
            <a:r>
              <a:rPr lang="en-GB" sz="2000" b="1" dirty="0">
                <a:solidFill>
                  <a:schemeClr val="accent1"/>
                </a:solidFill>
              </a:rPr>
              <a:t>Advertisement Fee</a:t>
            </a:r>
            <a:endParaRPr lang="en-GB" dirty="0">
              <a:solidFill>
                <a:schemeClr val="accent1"/>
              </a:solidFill>
            </a:endParaRPr>
          </a:p>
        </p:txBody>
      </p:sp>
      <p:pic>
        <p:nvPicPr>
          <p:cNvPr id="5" name="Picture 4" descr="A group of people sitting around a table with laptops&#10;&#10;Description automatically generated">
            <a:extLst>
              <a:ext uri="{FF2B5EF4-FFF2-40B4-BE49-F238E27FC236}">
                <a16:creationId xmlns:a16="http://schemas.microsoft.com/office/drawing/2014/main" id="{B9EFA901-6833-417B-B19D-42A5EBFF8B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624" y="1447800"/>
            <a:ext cx="4572000" cy="3048000"/>
          </a:xfrm>
          <a:prstGeom prst="rect">
            <a:avLst/>
          </a:prstGeom>
          <a:ln>
            <a:noFill/>
          </a:ln>
          <a:effectLst>
            <a:softEdge rad="112500"/>
          </a:effectLst>
        </p:spPr>
      </p:pic>
      <p:sp>
        <p:nvSpPr>
          <p:cNvPr id="6" name="Arrow: Right 5">
            <a:extLst>
              <a:ext uri="{FF2B5EF4-FFF2-40B4-BE49-F238E27FC236}">
                <a16:creationId xmlns:a16="http://schemas.microsoft.com/office/drawing/2014/main" id="{51D98583-9AB0-463A-BD85-F154E3222CCD}"/>
              </a:ext>
            </a:extLst>
          </p:cNvPr>
          <p:cNvSpPr/>
          <p:nvPr/>
        </p:nvSpPr>
        <p:spPr>
          <a:xfrm>
            <a:off x="3335216" y="5291213"/>
            <a:ext cx="855784" cy="499987"/>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A6EB1317-E340-4440-B2C5-546849ECCA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829907322"/>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0AB5B1-CD5F-4C59-B4FD-B0A9551B8FA4}"/>
              </a:ext>
            </a:extLst>
          </p:cNvPr>
          <p:cNvSpPr/>
          <p:nvPr/>
        </p:nvSpPr>
        <p:spPr>
          <a:xfrm>
            <a:off x="5104381" y="657177"/>
            <a:ext cx="1983235" cy="646331"/>
          </a:xfrm>
          <a:prstGeom prst="rect">
            <a:avLst/>
          </a:prstGeom>
        </p:spPr>
        <p:txBody>
          <a:bodyPr wrap="none">
            <a:spAutoFit/>
          </a:bodyPr>
          <a:lstStyle/>
          <a:p>
            <a:r>
              <a:rPr lang="en-GB" sz="3600" b="1" dirty="0">
                <a:latin typeface="Cambria" panose="02040503050406030204" pitchFamily="18" charset="0"/>
                <a:ea typeface="Cambria" panose="02040503050406030204" pitchFamily="18" charset="0"/>
              </a:rPr>
              <a:t>BUDGET</a:t>
            </a:r>
            <a:endParaRPr lang="en-LK" sz="3600" b="1" dirty="0">
              <a:latin typeface="Cambria" panose="02040503050406030204" pitchFamily="18" charset="0"/>
              <a:ea typeface="Cambria" panose="02040503050406030204" pitchFamily="18" charset="0"/>
            </a:endParaRPr>
          </a:p>
        </p:txBody>
      </p:sp>
      <p:pic>
        <p:nvPicPr>
          <p:cNvPr id="3" name="Picture 2" descr="Logo&#10;&#10;Description automatically generated">
            <a:extLst>
              <a:ext uri="{FF2B5EF4-FFF2-40B4-BE49-F238E27FC236}">
                <a16:creationId xmlns:a16="http://schemas.microsoft.com/office/drawing/2014/main" id="{41BE61BC-DF06-492F-9BEE-C0DFE2D09A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43742"/>
            <a:ext cx="1473200" cy="1473200"/>
          </a:xfrm>
          <a:prstGeom prst="rect">
            <a:avLst/>
          </a:prstGeom>
        </p:spPr>
      </p:pic>
      <p:pic>
        <p:nvPicPr>
          <p:cNvPr id="4" name="Picture 3" descr="Table&#10;&#10;Description automatically generated">
            <a:extLst>
              <a:ext uri="{FF2B5EF4-FFF2-40B4-BE49-F238E27FC236}">
                <a16:creationId xmlns:a16="http://schemas.microsoft.com/office/drawing/2014/main" id="{3F4C4C94-AEA0-4241-873C-8BBC7139E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54" y="1655885"/>
            <a:ext cx="8858691" cy="446336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22CB58D3-7729-4741-82EA-84A01A2DA5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2629163906"/>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55E313-D73E-44BB-927E-2BEBA6CEFDA6}"/>
              </a:ext>
            </a:extLst>
          </p:cNvPr>
          <p:cNvSpPr txBox="1"/>
          <p:nvPr/>
        </p:nvSpPr>
        <p:spPr>
          <a:xfrm>
            <a:off x="4114799" y="1676400"/>
            <a:ext cx="3962400" cy="923330"/>
          </a:xfrm>
          <a:prstGeom prst="rect">
            <a:avLst/>
          </a:prstGeom>
          <a:noFill/>
        </p:spPr>
        <p:txBody>
          <a:bodyPr wrap="square" rtlCol="0">
            <a:spAutoFit/>
          </a:bodyPr>
          <a:lstStyle/>
          <a:p>
            <a:r>
              <a:rPr lang="en-US" sz="5400" b="1" dirty="0"/>
              <a:t>Thank You !</a:t>
            </a:r>
          </a:p>
        </p:txBody>
      </p:sp>
      <p:pic>
        <p:nvPicPr>
          <p:cNvPr id="9" name="Picture 8" descr="Logo&#10;&#10;Description automatically generated">
            <a:extLst>
              <a:ext uri="{FF2B5EF4-FFF2-40B4-BE49-F238E27FC236}">
                <a16:creationId xmlns:a16="http://schemas.microsoft.com/office/drawing/2014/main" id="{B7F53CE3-1A32-445E-8FA7-0BBF45A3BD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8636" y="3872576"/>
            <a:ext cx="6994727" cy="1328589"/>
          </a:xfrm>
          <a:prstGeom prst="rect">
            <a:avLst/>
          </a:prstGeom>
        </p:spPr>
      </p:pic>
      <p:sp>
        <p:nvSpPr>
          <p:cNvPr id="10" name="TextBox 9">
            <a:extLst>
              <a:ext uri="{FF2B5EF4-FFF2-40B4-BE49-F238E27FC236}">
                <a16:creationId xmlns:a16="http://schemas.microsoft.com/office/drawing/2014/main" id="{5F44CAAD-FFAE-4EEF-A919-DFF421FAD5F1}"/>
              </a:ext>
            </a:extLst>
          </p:cNvPr>
          <p:cNvSpPr txBox="1"/>
          <p:nvPr/>
        </p:nvSpPr>
        <p:spPr>
          <a:xfrm>
            <a:off x="5791196" y="3858161"/>
            <a:ext cx="762002" cy="400110"/>
          </a:xfrm>
          <a:prstGeom prst="rect">
            <a:avLst/>
          </a:prstGeom>
          <a:noFill/>
        </p:spPr>
        <p:txBody>
          <a:bodyPr wrap="square" rtlCol="0">
            <a:spAutoFit/>
          </a:bodyPr>
          <a:lstStyle/>
          <a:p>
            <a:r>
              <a:rPr lang="en-US" sz="2000" b="1" dirty="0">
                <a:solidFill>
                  <a:schemeClr val="accent2">
                    <a:lumMod val="75000"/>
                  </a:schemeClr>
                </a:solidFill>
                <a:latin typeface="+mj-lt"/>
              </a:rPr>
              <a:t>Team</a:t>
            </a:r>
          </a:p>
        </p:txBody>
      </p:sp>
      <p:sp>
        <p:nvSpPr>
          <p:cNvPr id="11" name="TextBox 10">
            <a:extLst>
              <a:ext uri="{FF2B5EF4-FFF2-40B4-BE49-F238E27FC236}">
                <a16:creationId xmlns:a16="http://schemas.microsoft.com/office/drawing/2014/main" id="{352D6B1D-DDC6-4B6A-8BEB-B91F41FAB9F8}"/>
              </a:ext>
            </a:extLst>
          </p:cNvPr>
          <p:cNvSpPr txBox="1"/>
          <p:nvPr/>
        </p:nvSpPr>
        <p:spPr>
          <a:xfrm>
            <a:off x="5410195" y="4970332"/>
            <a:ext cx="1524003" cy="461665"/>
          </a:xfrm>
          <a:prstGeom prst="rect">
            <a:avLst/>
          </a:prstGeom>
          <a:noFill/>
        </p:spPr>
        <p:txBody>
          <a:bodyPr wrap="square" rtlCol="0">
            <a:spAutoFit/>
          </a:bodyPr>
          <a:lstStyle/>
          <a:p>
            <a:r>
              <a:rPr lang="en-US" sz="2400" b="1" dirty="0">
                <a:solidFill>
                  <a:schemeClr val="accent2">
                    <a:lumMod val="75000"/>
                  </a:schemeClr>
                </a:solidFill>
                <a:latin typeface="+mj-lt"/>
              </a:rPr>
              <a:t>21_22-J 02</a:t>
            </a:r>
          </a:p>
        </p:txBody>
      </p:sp>
    </p:spTree>
    <p:extLst>
      <p:ext uri="{BB962C8B-B14F-4D97-AF65-F5344CB8AC3E}">
        <p14:creationId xmlns:p14="http://schemas.microsoft.com/office/powerpoint/2010/main" val="102967093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DFCC-8CE1-4EF0-A3A3-5101E2F70987}"/>
              </a:ext>
            </a:extLst>
          </p:cNvPr>
          <p:cNvSpPr txBox="1">
            <a:spLocks/>
          </p:cNvSpPr>
          <p:nvPr/>
        </p:nvSpPr>
        <p:spPr>
          <a:xfrm>
            <a:off x="3733800" y="604588"/>
            <a:ext cx="44958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latin typeface="Cambria" panose="02040503050406030204" pitchFamily="18" charset="0"/>
                <a:ea typeface="Cambria" panose="02040503050406030204" pitchFamily="18" charset="0"/>
              </a:rPr>
              <a:t>MAIN OBJECTIVE</a:t>
            </a:r>
          </a:p>
        </p:txBody>
      </p:sp>
      <p:sp>
        <p:nvSpPr>
          <p:cNvPr id="3" name="TextBox 2">
            <a:extLst>
              <a:ext uri="{FF2B5EF4-FFF2-40B4-BE49-F238E27FC236}">
                <a16:creationId xmlns:a16="http://schemas.microsoft.com/office/drawing/2014/main" id="{95172011-135A-4C56-9E36-E41DBFF05630}"/>
              </a:ext>
            </a:extLst>
          </p:cNvPr>
          <p:cNvSpPr txBox="1"/>
          <p:nvPr/>
        </p:nvSpPr>
        <p:spPr>
          <a:xfrm>
            <a:off x="457200" y="2209800"/>
            <a:ext cx="5943600" cy="3306764"/>
          </a:xfrm>
          <a:prstGeom prst="rect">
            <a:avLst/>
          </a:prstGeom>
        </p:spPr>
        <p:txBody>
          <a:bodyPr vert="horz" lIns="91440" tIns="45720" rIns="91440" bIns="45720" rtlCol="0">
            <a:normAutofit/>
          </a:bodyPr>
          <a:lstStyle/>
          <a:p>
            <a:pPr algn="just">
              <a:spcBef>
                <a:spcPct val="20000"/>
              </a:spcBef>
            </a:pPr>
            <a:endParaRPr lang="en-US" sz="2800" dirty="0"/>
          </a:p>
        </p:txBody>
      </p:sp>
      <p:pic>
        <p:nvPicPr>
          <p:cNvPr id="4" name="Picture 3" descr="Logo&#10;&#10;Description automatically generated">
            <a:extLst>
              <a:ext uri="{FF2B5EF4-FFF2-40B4-BE49-F238E27FC236}">
                <a16:creationId xmlns:a16="http://schemas.microsoft.com/office/drawing/2014/main" id="{538B285A-9A7A-4631-83DB-53477F2E55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5" t="30691" r="27723" b="28275"/>
          <a:stretch/>
        </p:blipFill>
        <p:spPr>
          <a:xfrm>
            <a:off x="3397250" y="704014"/>
            <a:ext cx="673100" cy="593309"/>
          </a:xfrm>
          <a:prstGeom prst="rect">
            <a:avLst/>
          </a:prstGeom>
        </p:spPr>
      </p:pic>
      <p:sp>
        <p:nvSpPr>
          <p:cNvPr id="5" name="TextBox 4">
            <a:extLst>
              <a:ext uri="{FF2B5EF4-FFF2-40B4-BE49-F238E27FC236}">
                <a16:creationId xmlns:a16="http://schemas.microsoft.com/office/drawing/2014/main" id="{720202C9-BE53-4E0B-B439-0E896E159C15}"/>
              </a:ext>
            </a:extLst>
          </p:cNvPr>
          <p:cNvSpPr txBox="1"/>
          <p:nvPr/>
        </p:nvSpPr>
        <p:spPr>
          <a:xfrm>
            <a:off x="914400" y="2590800"/>
            <a:ext cx="5791200" cy="2308324"/>
          </a:xfrm>
          <a:prstGeom prst="rect">
            <a:avLst/>
          </a:prstGeom>
          <a:noFill/>
        </p:spPr>
        <p:txBody>
          <a:bodyPr wrap="square" rtlCol="0">
            <a:spAutoFit/>
          </a:bodyPr>
          <a:lstStyle/>
          <a:p>
            <a:r>
              <a:rPr lang="en-US" sz="3600" dirty="0"/>
              <a:t>To develop a Mobile Responsive Web Application to evaluate the presentation skills.</a:t>
            </a:r>
          </a:p>
        </p:txBody>
      </p:sp>
      <p:pic>
        <p:nvPicPr>
          <p:cNvPr id="7" name="Picture 6" descr="A person giving a presentation&#10;&#10;Description automatically generated with medium confidence">
            <a:extLst>
              <a:ext uri="{FF2B5EF4-FFF2-40B4-BE49-F238E27FC236}">
                <a16:creationId xmlns:a16="http://schemas.microsoft.com/office/drawing/2014/main" id="{6B117BF9-7877-40B9-9DDF-887171C3B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265114"/>
            <a:ext cx="4791808" cy="3196136"/>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application&#10;&#10;Description automatically generated">
            <a:extLst>
              <a:ext uri="{FF2B5EF4-FFF2-40B4-BE49-F238E27FC236}">
                <a16:creationId xmlns:a16="http://schemas.microsoft.com/office/drawing/2014/main" id="{4FD4F627-79BB-4373-9B2A-00B787ACD8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369792123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1EB1-011D-48BF-9190-1903A145256D}"/>
              </a:ext>
            </a:extLst>
          </p:cNvPr>
          <p:cNvSpPr txBox="1">
            <a:spLocks/>
          </p:cNvSpPr>
          <p:nvPr/>
        </p:nvSpPr>
        <p:spPr>
          <a:xfrm>
            <a:off x="3905250" y="486506"/>
            <a:ext cx="4191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SUB OBJECTIVES</a:t>
            </a:r>
          </a:p>
        </p:txBody>
      </p:sp>
      <p:sp>
        <p:nvSpPr>
          <p:cNvPr id="3" name="TextBox 2">
            <a:extLst>
              <a:ext uri="{FF2B5EF4-FFF2-40B4-BE49-F238E27FC236}">
                <a16:creationId xmlns:a16="http://schemas.microsoft.com/office/drawing/2014/main" id="{E94A2CC2-079D-48BB-9B56-64CDED4CE004}"/>
              </a:ext>
            </a:extLst>
          </p:cNvPr>
          <p:cNvSpPr txBox="1"/>
          <p:nvPr/>
        </p:nvSpPr>
        <p:spPr>
          <a:xfrm>
            <a:off x="723900" y="1828800"/>
            <a:ext cx="10553700" cy="4821779"/>
          </a:xfrm>
          <a:prstGeom prst="rect">
            <a:avLst/>
          </a:prstGeom>
        </p:spPr>
        <p:txBody>
          <a:bodyPr vert="horz" lIns="91440" tIns="45720" rIns="91440" bIns="45720" rtlCol="0">
            <a:noAutofit/>
          </a:bodyPr>
          <a:lstStyle/>
          <a:p>
            <a:pPr marL="457200" indent="-457200" algn="just">
              <a:buFont typeface="Wingdings" panose="05000000000000000000" pitchFamily="2" charset="2"/>
              <a:buChar char="§"/>
            </a:pPr>
            <a:r>
              <a:rPr lang="en-US" sz="2200" dirty="0"/>
              <a:t>T</a:t>
            </a:r>
            <a:r>
              <a:rPr lang="en-US" sz="2200" dirty="0">
                <a:effectLst/>
              </a:rPr>
              <a:t>o provide a user with incorrect pronunciation and vocabulary mistakes and to detect the user what emotions and enhancements used to present the story. </a:t>
            </a:r>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To detect user, the match or mismatch between topic tone and emotions used to</a:t>
            </a:r>
            <a:r>
              <a:rPr lang="en-US" sz="2200" dirty="0"/>
              <a:t> </a:t>
            </a:r>
            <a:r>
              <a:rPr lang="en-US" sz="2200" dirty="0">
                <a:effectLst/>
              </a:rPr>
              <a:t>present the story. </a:t>
            </a:r>
            <a:endParaRPr lang="en-US" sz="2200" dirty="0"/>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To check the grammar and spellings in presentation slides</a:t>
            </a:r>
            <a:endParaRPr lang="en-US" sz="2200" dirty="0"/>
          </a:p>
          <a:p>
            <a:pPr algn="just"/>
            <a:endParaRPr lang="en-US" sz="2200" dirty="0"/>
          </a:p>
          <a:p>
            <a:pPr marL="457200" indent="-457200" algn="just">
              <a:buFont typeface="Wingdings" panose="05000000000000000000" pitchFamily="2" charset="2"/>
              <a:buChar char="§"/>
            </a:pPr>
            <a:r>
              <a:rPr lang="en-US" sz="2200" dirty="0">
                <a:effectLst/>
              </a:rPr>
              <a:t>To suggest the user how to attract audience effectively by analyzing slides for accuracy</a:t>
            </a:r>
            <a:r>
              <a:rPr lang="en-US" sz="2200" dirty="0"/>
              <a:t> </a:t>
            </a:r>
            <a:r>
              <a:rPr lang="en-US" sz="2200" dirty="0">
                <a:effectLst/>
              </a:rPr>
              <a:t>of content and aesthetics using computer vision and rules of design-best-practices.</a:t>
            </a:r>
            <a:endParaRPr lang="en-US" sz="2200" dirty="0"/>
          </a:p>
        </p:txBody>
      </p:sp>
      <p:pic>
        <p:nvPicPr>
          <p:cNvPr id="4" name="Picture 3" descr="Logo&#10;&#10;Description automatically generated">
            <a:extLst>
              <a:ext uri="{FF2B5EF4-FFF2-40B4-BE49-F238E27FC236}">
                <a16:creationId xmlns:a16="http://schemas.microsoft.com/office/drawing/2014/main" id="{7F57240F-FB40-4DDA-A1FF-253A15B0E2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5" t="30691" r="27723" b="28275"/>
          <a:stretch/>
        </p:blipFill>
        <p:spPr>
          <a:xfrm>
            <a:off x="3568700" y="585932"/>
            <a:ext cx="673100" cy="59330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27546E0-6143-435D-AB54-846B26935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78788355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2BA4-A23F-43AD-8935-732938BE84E2}"/>
              </a:ext>
            </a:extLst>
          </p:cNvPr>
          <p:cNvSpPr txBox="1">
            <a:spLocks/>
          </p:cNvSpPr>
          <p:nvPr/>
        </p:nvSpPr>
        <p:spPr>
          <a:xfrm>
            <a:off x="4000500" y="152570"/>
            <a:ext cx="4191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latin typeface="Cambria" panose="02040503050406030204" pitchFamily="18" charset="0"/>
                <a:ea typeface="Cambria" panose="02040503050406030204" pitchFamily="18" charset="0"/>
              </a:rPr>
              <a:t>METHODOLOGY</a:t>
            </a:r>
          </a:p>
        </p:txBody>
      </p:sp>
      <p:sp>
        <p:nvSpPr>
          <p:cNvPr id="3" name="TextBox 2">
            <a:extLst>
              <a:ext uri="{FF2B5EF4-FFF2-40B4-BE49-F238E27FC236}">
                <a16:creationId xmlns:a16="http://schemas.microsoft.com/office/drawing/2014/main" id="{5F95F1EB-2314-417C-868E-486943BB36C9}"/>
              </a:ext>
            </a:extLst>
          </p:cNvPr>
          <p:cNvSpPr txBox="1"/>
          <p:nvPr/>
        </p:nvSpPr>
        <p:spPr>
          <a:xfrm>
            <a:off x="685800" y="1143000"/>
            <a:ext cx="10972800" cy="5333999"/>
          </a:xfrm>
          <a:prstGeom prst="rect">
            <a:avLst/>
          </a:prstGeom>
        </p:spPr>
        <p:txBody>
          <a:bodyPr vert="horz" lIns="91440" tIns="45720" rIns="91440" bIns="45720" rtlCol="0">
            <a:noAutofit/>
          </a:bodyPr>
          <a:lstStyle/>
          <a:p>
            <a:pPr marL="457200" indent="-457200" algn="just">
              <a:buFont typeface="Wingdings" panose="05000000000000000000" pitchFamily="2" charset="2"/>
              <a:buChar char="§"/>
            </a:pPr>
            <a:r>
              <a:rPr lang="en-US" sz="2200" dirty="0">
                <a:effectLst/>
              </a:rPr>
              <a:t>The user can upload the recorded video or audio and the presentation slides.</a:t>
            </a:r>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The system will extract the audio </a:t>
            </a:r>
            <a:r>
              <a:rPr lang="en-US" sz="2200" dirty="0"/>
              <a:t>file and will analyze them</a:t>
            </a:r>
            <a:r>
              <a:rPr lang="en-US" sz="2200" dirty="0">
                <a:effectLst/>
              </a:rPr>
              <a:t> separately.</a:t>
            </a:r>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Using the extracted audio file, system will check for any vocabulary and pronunciations errors.</a:t>
            </a:r>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The system will check for match and mismatch between the topic tone.</a:t>
            </a:r>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Using the extracted video file, system will check the emotions and the body language of the speaker.</a:t>
            </a:r>
          </a:p>
          <a:p>
            <a:pPr marL="457200" indent="-457200" algn="just">
              <a:buFont typeface="Wingdings" panose="05000000000000000000" pitchFamily="2" charset="2"/>
              <a:buChar char="§"/>
            </a:pPr>
            <a:endParaRPr lang="en-US" sz="2200" dirty="0"/>
          </a:p>
          <a:p>
            <a:pPr marL="457200" indent="-457200" algn="just">
              <a:buFont typeface="Wingdings" panose="05000000000000000000" pitchFamily="2" charset="2"/>
              <a:buChar char="§"/>
            </a:pPr>
            <a:r>
              <a:rPr lang="en-US" sz="2200" dirty="0">
                <a:effectLst/>
              </a:rPr>
              <a:t>With the uploaded slides the system will analyze the accuracy of content and aesthetics.</a:t>
            </a:r>
            <a:endParaRPr lang="en-US" sz="2200" dirty="0"/>
          </a:p>
        </p:txBody>
      </p:sp>
      <p:pic>
        <p:nvPicPr>
          <p:cNvPr id="4" name="Picture 3" descr="Logo&#10;&#10;Description automatically generated">
            <a:extLst>
              <a:ext uri="{FF2B5EF4-FFF2-40B4-BE49-F238E27FC236}">
                <a16:creationId xmlns:a16="http://schemas.microsoft.com/office/drawing/2014/main" id="{2AE643F9-A9FD-4C9A-A78A-96C12EA5CE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725" t="30691" r="27723" b="28275"/>
          <a:stretch/>
        </p:blipFill>
        <p:spPr>
          <a:xfrm>
            <a:off x="3663950" y="251996"/>
            <a:ext cx="673100" cy="59330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43126299-F663-4F4D-AABA-8586812735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5344" y="-381000"/>
            <a:ext cx="1474560" cy="1474560"/>
          </a:xfrm>
          <a:prstGeom prst="rect">
            <a:avLst/>
          </a:prstGeom>
        </p:spPr>
      </p:pic>
    </p:spTree>
    <p:extLst>
      <p:ext uri="{BB962C8B-B14F-4D97-AF65-F5344CB8AC3E}">
        <p14:creationId xmlns:p14="http://schemas.microsoft.com/office/powerpoint/2010/main" val="3721290440"/>
      </p:ext>
    </p:extLst>
  </p:cSld>
  <p:clrMapOvr>
    <a:masterClrMapping/>
  </p:clrMapOvr>
  <p:transition spd="slow">
    <p:cover/>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50367C1-3D1F-4CA6-9407-155EDD12A7AD}" vid="{F00973CF-5AC2-40C9-B641-F822C8DD6A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8C316EE5E73C489289109EAD464692" ma:contentTypeVersion="15" ma:contentTypeDescription="Create a new document." ma:contentTypeScope="" ma:versionID="7d866bc410aae144c3740708dd54372e">
  <xsd:schema xmlns:xsd="http://www.w3.org/2001/XMLSchema" xmlns:xs="http://www.w3.org/2001/XMLSchema" xmlns:p="http://schemas.microsoft.com/office/2006/metadata/properties" xmlns:ns2="5508069c-4278-4cd4-883c-7eda4b8afcf4" xmlns:ns3="db72c12f-87a4-44ab-bbc5-4cc8306b158a" targetNamespace="http://schemas.microsoft.com/office/2006/metadata/properties" ma:root="true" ma:fieldsID="e64d54e8949af40e5afee8ee956ff9b9" ns2:_="" ns3:_="">
    <xsd:import namespace="5508069c-4278-4cd4-883c-7eda4b8afcf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08069c-4278-4cd4-883c-7eda4b8afc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508069c-4278-4cd4-883c-7eda4b8afcf4">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C639F6F5-05D6-434C-8F87-6FDEE15E8CB1}"/>
</file>

<file path=customXml/itemProps2.xml><?xml version="1.0" encoding="utf-8"?>
<ds:datastoreItem xmlns:ds="http://schemas.openxmlformats.org/officeDocument/2006/customXml" ds:itemID="{74DA1E88-60D1-4452-84CB-6D8AC061A0D5}"/>
</file>

<file path=customXml/itemProps3.xml><?xml version="1.0" encoding="utf-8"?>
<ds:datastoreItem xmlns:ds="http://schemas.openxmlformats.org/officeDocument/2006/customXml" ds:itemID="{2B19E33F-4D3A-4EAD-9B2C-8DC3A9EC236E}"/>
</file>

<file path=docProps/app.xml><?xml version="1.0" encoding="utf-8"?>
<Properties xmlns="http://schemas.openxmlformats.org/officeDocument/2006/extended-properties" xmlns:vt="http://schemas.openxmlformats.org/officeDocument/2006/docPropsVTypes">
  <Template>Presently-SLIIT FoC Proposal Presentation</Template>
  <TotalTime>383</TotalTime>
  <Words>6715</Words>
  <Application>Microsoft Office PowerPoint</Application>
  <PresentationFormat>Widescreen</PresentationFormat>
  <Paragraphs>1213</Paragraphs>
  <Slides>64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Adobe Devanagari</vt:lpstr>
      <vt:lpstr>Arial</vt:lpstr>
      <vt:lpstr>Calibri</vt:lpstr>
      <vt:lpstr>Cambria</vt:lpstr>
      <vt:lpstr>Symbol</vt:lpstr>
      <vt:lpstr>Times New Roman</vt:lpstr>
      <vt:lpstr>Wingdings</vt:lpstr>
      <vt:lpstr>Office Theme</vt:lpstr>
      <vt:lpstr>A PERSONAL TRAINER APP  TO SELF-TRAIN AND IMPROVE PRESENTATION SKILLS </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PERSONAL TRAINER APP TO SELF-TRAIN AND IMPROVE PRESENTATION SKILLS </dc:title>
  <dc:creator>Naween Wanigasinghe</dc:creator>
  <cp:lastModifiedBy>Naween Wanigasinghe</cp:lastModifiedBy>
  <cp:revision>47</cp:revision>
  <dcterms:created xsi:type="dcterms:W3CDTF">2021-09-17T17:20:43Z</dcterms:created>
  <dcterms:modified xsi:type="dcterms:W3CDTF">2021-09-19T13:16:01Z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0x010100A88C316EE5E73C489289109EAD464692</vt:lpwstr>
  </property>
  <property fmtid="{D5CDD505-2E9C-101B-9397-08002B2CF9AE}" pid="3" name="MediaServiceImageTags">
    <vt:lpwstr/>
  </property>
</Properties>
</file>